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263" r:id="rId2"/>
    <p:sldId id="3276" r:id="rId3"/>
    <p:sldId id="3265" r:id="rId4"/>
    <p:sldId id="260" r:id="rId5"/>
    <p:sldId id="3278" r:id="rId6"/>
    <p:sldId id="3241" r:id="rId7"/>
    <p:sldId id="3244" r:id="rId8"/>
    <p:sldId id="3281" r:id="rId9"/>
    <p:sldId id="3282" r:id="rId10"/>
    <p:sldId id="3305" r:id="rId11"/>
    <p:sldId id="3207" r:id="rId12"/>
    <p:sldId id="3279" r:id="rId13"/>
    <p:sldId id="258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697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BEB81-09DA-437D-89C6-69156960D53A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A65A3-FB4B-4E73-B4B0-48807F769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0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1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61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indent="266700" algn="ctr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初尝创业：分析，没有分享，赛道小了，没有坚持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所以种种这些，都在我心里埋下了一颗不安分的种子。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我参与了学校社团音乐协会的一个摇滚乐队，排练时经常遇到喜欢的歌曲没有曲谱的情况。当时的计算机视觉识别技术发展的非常的快，我就想，能不能训练一个人工智能，帮助音乐爱好者自动地把乐曲文件识别成多音轨的乐谱文件。基于这个想法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年，我们做了一个自动扒谱的软件参与了学校冯如杯，并且获得了一等奖，提前获得了保研资格。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学院的老院长本身也是一个投资人，投资过慧科、开课吧、以及李佳琪的美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等公司。本来学院的风格是，先鼓励学生参与科技作品创新，如果项目确实有核心技术拿了大奖，就由老院长来评估是否具有创业潜力，如果过了这关，就可以创业。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年，老院长本人也被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的董事长拉去全职创业了，所以没人把关之后，我们自己也有点飘了，觉得自己好像还行。于是当有学长介绍了想看学校项目的投资人之后，我们也就很高兴的答应见面了。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当时比较幼稚，我们不知道，从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年开始，货币政策的收紧带来的影响开始显现，开始出现资本寒冬。而且即使不是资本寒冬，正常和投资人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次的沟通，也不见得能投成一次。而第一次接到投资人电话的我，在想的是，是不是就要财务自由了？这个公司假如卖了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万，我是该买车呢还是买房呢？</a:t>
            </a:r>
          </a:p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47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indent="266700" algn="ctr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初尝创业：分析，没有分享，赛道小了，没有坚持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所以种种这些，都在我心里埋下了一颗不安分的种子。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我参与了学校社团音乐协会的一个摇滚乐队，排练时经常遇到喜欢的歌曲没有曲谱的情况。当时的计算机视觉识别技术发展的非常的快，我就想，能不能训练一个人工智能，帮助音乐爱好者自动地把乐曲文件识别成多音轨的乐谱文件。基于这个想法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年，我们做了一个自动扒谱的软件参与了学校冯如杯，并且获得了一等奖，提前获得了保研资格。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学院的老院长本身也是一个投资人，投资过慧科、开课吧、以及李佳琪的美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等公司。本来学院的风格是，先鼓励学生参与科技作品创新，如果项目确实有核心技术拿了大奖，就由老院长来评估是否具有创业潜力，如果过了这关，就可以创业。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年，老院长本人也被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的董事长拉去全职创业了，所以没人把关之后，我们自己也有点飘了，觉得自己好像还行。于是当有学长介绍了想看学校项目的投资人之后，我们也就很高兴的答应见面了。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当时比较幼稚，我们不知道，从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年开始，货币政策的收紧带来的影响开始显现，开始出现资本寒冬。而且即使不是资本寒冬，正常和投资人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次的沟通，也不见得能投成一次。而第一次接到投资人电话的我，在想的是，是不是就要财务自由了？这个公司假如卖了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万，我是该买车呢还是买房呢？</a:t>
            </a:r>
          </a:p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98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indent="266700" algn="ctr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初尝创业：分析，没有分享，赛道小了，没有坚持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所以种种这些，都在我心里埋下了一颗不安分的种子。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我参与了学校社团音乐协会的一个摇滚乐队，排练时经常遇到喜欢的歌曲没有曲谱的情况。当时的计算机视觉识别技术发展的非常的快，我就想，能不能训练一个人工智能，帮助音乐爱好者自动地把乐曲文件识别成多音轨的乐谱文件。基于这个想法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年，我们做了一个自动扒谱的软件参与了学校冯如杯，并且获得了一等奖，提前获得了保研资格。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学院的老院长本身也是一个投资人，投资过慧科、开课吧、以及李佳琪的美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等公司。本来学院的风格是，先鼓励学生参与科技作品创新，如果项目确实有核心技术拿了大奖，就由老院长来评估是否具有创业潜力，如果过了这关，就可以创业。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年，老院长本人也被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的董事长拉去全职创业了，所以没人把关之后，我们自己也有点飘了，觉得自己好像还行。于是当有学长介绍了想看学校项目的投资人之后，我们也就很高兴的答应见面了。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当时比较幼稚，我们不知道，从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年开始，货币政策的收紧带来的影响开始显现，开始出现资本寒冬。而且即使不是资本寒冬，正常和投资人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次的沟通，也不见得能投成一次。而第一次接到投资人电话的我，在想的是，是不是就要财务自由了？这个公司假如卖了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万，我是该买车呢还是买房呢？</a:t>
            </a:r>
          </a:p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55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0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F378-11E0-436F-858E-82572CEFCE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7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2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045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 userDrawn="1"/>
        </p:nvSpPr>
        <p:spPr>
          <a:xfrm>
            <a:off x="-1290682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511671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 userDrawn="1"/>
        </p:nvSpPr>
        <p:spPr>
          <a:xfrm>
            <a:off x="9095790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10898143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368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55D605-C9BB-09BC-24F6-26B9E655C341}"/>
              </a:ext>
            </a:extLst>
          </p:cNvPr>
          <p:cNvSpPr/>
          <p:nvPr/>
        </p:nvSpPr>
        <p:spPr>
          <a:xfrm>
            <a:off x="-7257" y="3688274"/>
            <a:ext cx="12204927" cy="1955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3">
            <a:extLst>
              <a:ext uri="{FF2B5EF4-FFF2-40B4-BE49-F238E27FC236}">
                <a16:creationId xmlns:a16="http://schemas.microsoft.com/office/drawing/2014/main" id="{F05411E5-0E16-6504-3CEE-F55190AC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1034" y="3856178"/>
            <a:ext cx="2767545" cy="155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0DDB64FF-2BD3-C7F7-3731-0F5672E3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0703" y="3852472"/>
            <a:ext cx="3214328" cy="155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797E90D6-E5B6-76D0-DB07-A025D2412F3C}"/>
              </a:ext>
            </a:extLst>
          </p:cNvPr>
          <p:cNvSpPr txBox="1"/>
          <p:nvPr/>
        </p:nvSpPr>
        <p:spPr>
          <a:xfrm>
            <a:off x="464130" y="1346491"/>
            <a:ext cx="1114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如何开启一段学生创业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478D0CF-AFB4-C2A9-57EC-52B9DB039169}"/>
              </a:ext>
            </a:extLst>
          </p:cNvPr>
          <p:cNvGrpSpPr/>
          <p:nvPr/>
        </p:nvGrpSpPr>
        <p:grpSpPr>
          <a:xfrm flipH="1">
            <a:off x="0" y="5729894"/>
            <a:ext cx="12202605" cy="107950"/>
            <a:chOff x="0" y="5588000"/>
            <a:chExt cx="12202605" cy="107950"/>
          </a:xfrm>
          <a:solidFill>
            <a:srgbClr val="002060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33F4DD-7F7E-420A-4EF1-D3E624A6F5D4}"/>
                </a:ext>
              </a:extLst>
            </p:cNvPr>
            <p:cNvSpPr/>
            <p:nvPr/>
          </p:nvSpPr>
          <p:spPr>
            <a:xfrm>
              <a:off x="0" y="5588000"/>
              <a:ext cx="6605362" cy="107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5C5349-FFD2-79E9-9C9E-462A056686BB}"/>
                </a:ext>
              </a:extLst>
            </p:cNvPr>
            <p:cNvSpPr/>
            <p:nvPr/>
          </p:nvSpPr>
          <p:spPr>
            <a:xfrm>
              <a:off x="6739613" y="5588000"/>
              <a:ext cx="2617113" cy="107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B80327-4E80-74B0-3FE8-5A3123B82FE9}"/>
                </a:ext>
              </a:extLst>
            </p:cNvPr>
            <p:cNvSpPr/>
            <p:nvPr/>
          </p:nvSpPr>
          <p:spPr>
            <a:xfrm>
              <a:off x="9497799" y="5588000"/>
              <a:ext cx="2704806" cy="107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95">
            <a:extLst>
              <a:ext uri="{FF2B5EF4-FFF2-40B4-BE49-F238E27FC236}">
                <a16:creationId xmlns:a16="http://schemas.microsoft.com/office/drawing/2014/main" id="{0A356DD1-921A-B007-0C97-719101FFAD4E}"/>
              </a:ext>
            </a:extLst>
          </p:cNvPr>
          <p:cNvSpPr txBox="1"/>
          <p:nvPr/>
        </p:nvSpPr>
        <p:spPr>
          <a:xfrm>
            <a:off x="3368023" y="2702021"/>
            <a:ext cx="534168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深光科技创始人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&amp;CEO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冯翀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B7302D-93CE-C24D-5EEF-33AF5A11EB7A}"/>
              </a:ext>
            </a:extLst>
          </p:cNvPr>
          <p:cNvGrpSpPr/>
          <p:nvPr/>
        </p:nvGrpSpPr>
        <p:grpSpPr>
          <a:xfrm>
            <a:off x="8466240" y="2578281"/>
            <a:ext cx="598009" cy="6071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97">
              <a:extLst>
                <a:ext uri="{FF2B5EF4-FFF2-40B4-BE49-F238E27FC236}">
                  <a16:creationId xmlns:a16="http://schemas.microsoft.com/office/drawing/2014/main" id="{43F6D9F7-8B83-F079-8836-81D2CB7C5608}"/>
                </a:ext>
              </a:extLst>
            </p:cNvPr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19" name="圆角矩形 98">
              <a:extLst>
                <a:ext uri="{FF2B5EF4-FFF2-40B4-BE49-F238E27FC236}">
                  <a16:creationId xmlns:a16="http://schemas.microsoft.com/office/drawing/2014/main" id="{B9F68188-FE29-3AE3-59AF-A4264F4E2DAC}"/>
                </a:ext>
              </a:extLst>
            </p:cNvPr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1B02365-246D-79AF-D5AA-E33CF0FA6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70" y="3856178"/>
            <a:ext cx="2767544" cy="15542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57E710-5D90-0B23-5E2F-85C26EDDF0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2" y="3856178"/>
            <a:ext cx="2716381" cy="15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1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8344E9F-048C-4C12-BBA1-5E9C718327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1" r="17850" b="-4162"/>
          <a:stretch/>
        </p:blipFill>
        <p:spPr>
          <a:xfrm>
            <a:off x="5317616" y="1056376"/>
            <a:ext cx="1260171" cy="1699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文本框 19"/>
          <p:cNvSpPr txBox="1">
            <a:spLocks noChangeArrowheads="1"/>
          </p:cNvSpPr>
          <p:nvPr/>
        </p:nvSpPr>
        <p:spPr bwMode="auto">
          <a:xfrm>
            <a:off x="195233" y="2955605"/>
            <a:ext cx="1717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郭嘉伟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CTO</a:t>
            </a:r>
          </a:p>
        </p:txBody>
      </p:sp>
      <p:sp>
        <p:nvSpPr>
          <p:cNvPr id="80" name="文本框 22"/>
          <p:cNvSpPr txBox="1">
            <a:spLocks noChangeArrowheads="1"/>
          </p:cNvSpPr>
          <p:nvPr/>
        </p:nvSpPr>
        <p:spPr bwMode="auto">
          <a:xfrm>
            <a:off x="195233" y="3241471"/>
            <a:ext cx="1941553" cy="134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北航软件工程硕士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多年算法及架构经验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商汤算法研究员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冯如杯获得者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文本框 19"/>
          <p:cNvSpPr txBox="1">
            <a:spLocks noChangeArrowheads="1"/>
          </p:cNvSpPr>
          <p:nvPr/>
        </p:nvSpPr>
        <p:spPr bwMode="auto">
          <a:xfrm>
            <a:off x="5252074" y="2979286"/>
            <a:ext cx="1717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陈铁昊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COO</a:t>
            </a:r>
          </a:p>
        </p:txBody>
      </p:sp>
      <p:sp>
        <p:nvSpPr>
          <p:cNvPr id="30" name="文本框 22"/>
          <p:cNvSpPr txBox="1">
            <a:spLocks noChangeArrowheads="1"/>
          </p:cNvSpPr>
          <p:nvPr/>
        </p:nvSpPr>
        <p:spPr bwMode="auto">
          <a:xfrm>
            <a:off x="4767541" y="3290647"/>
            <a:ext cx="2420849" cy="134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北航车辆工程学士</a:t>
            </a:r>
          </a:p>
          <a:p>
            <a:pPr algn="ctr">
              <a:lnSpc>
                <a:spcPts val="2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G20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青年菁英企业家青年委员</a:t>
            </a: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联合国开发计划署中欧创业人才</a:t>
            </a:r>
          </a:p>
          <a:p>
            <a:pPr algn="ctr">
              <a:lnSpc>
                <a:spcPts val="20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微软雅黑" panose="020B0503020204020204" pitchFamily="34" charset="-122"/>
              </a:rPr>
              <a:t>年产品、创业经验</a:t>
            </a:r>
          </a:p>
          <a:p>
            <a:pPr algn="ctr">
              <a:lnSpc>
                <a:spcPts val="2000"/>
              </a:lnSpc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7F7E9E7-E2B2-4D4B-8ACB-1EC21BC4B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81" y="1056377"/>
            <a:ext cx="1615057" cy="1615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文本框 19">
            <a:extLst>
              <a:ext uri="{FF2B5EF4-FFF2-40B4-BE49-F238E27FC236}">
                <a16:creationId xmlns:a16="http://schemas.microsoft.com/office/drawing/2014/main" id="{658E3D62-FBB7-4459-B28F-DEBEA24FE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818" y="2940918"/>
            <a:ext cx="2218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冯瑞丰 硬件顾问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952946-6222-448F-8F33-AD4F936BC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629" y="3208039"/>
            <a:ext cx="1996803" cy="109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清华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&amp;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澳大利亚国立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硕士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十五年的智能硬件经验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小米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MIOT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创始团队成员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字节跳动硬件研发负责人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28098AC-3835-4316-9494-D3255E97B9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5" b="7135"/>
          <a:stretch/>
        </p:blipFill>
        <p:spPr>
          <a:xfrm>
            <a:off x="375131" y="1019961"/>
            <a:ext cx="1340844" cy="1651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45B6F42-0987-172E-988C-7D0FAB1E3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70" y="1056377"/>
            <a:ext cx="1394636" cy="1699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EB494579-8065-4BEE-6B2A-E7CE38631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430" y="2966479"/>
            <a:ext cx="2218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牛建帅 光学负责人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00CB24-761F-4839-CD2C-49AABC2C4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430" y="3278659"/>
            <a:ext cx="2107524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光学工程硕士 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十二年投影光机研发经验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涉及车载投影、超短焦投影 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E1D499-E2FC-5C64-5153-F2A1B943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074" y="5231911"/>
            <a:ext cx="1602980" cy="9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6F325C4-FAB4-A091-20B7-476864AB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84" y="5103015"/>
            <a:ext cx="1951977" cy="11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E84826-CE9E-3010-DC6A-CD3D6704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92" y="5060020"/>
            <a:ext cx="1336413" cy="133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EAF42A-FCAF-BA13-AEB2-CDA1B26B0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3004" y="1056376"/>
            <a:ext cx="1404680" cy="1699209"/>
          </a:xfrm>
          <a:prstGeom prst="rect">
            <a:avLst/>
          </a:prstGeom>
        </p:spPr>
      </p:pic>
      <p:sp>
        <p:nvSpPr>
          <p:cNvPr id="7" name="文本框 19">
            <a:extLst>
              <a:ext uri="{FF2B5EF4-FFF2-40B4-BE49-F238E27FC236}">
                <a16:creationId xmlns:a16="http://schemas.microsoft.com/office/drawing/2014/main" id="{E51AB066-BBBA-46F8-88B2-EBAD0EA28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6102" y="2966479"/>
            <a:ext cx="2218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闫淼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CMO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43BCCD-5D43-24E1-BD57-FEE4C4127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396" y="3324257"/>
            <a:ext cx="2842552" cy="134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人大 企业管理硕士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十年的智能硬件销售经验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操盘多个智能硬件从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0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到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1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销售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熟悉小红书、抖音、天猫、京东等渠道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哈奇、如布教育硬件品类销售负责人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 Light" panose="020B0502040204020203" pitchFamily="3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43A8B1-BC53-6D24-85BC-898893E0ACB7}"/>
              </a:ext>
            </a:extLst>
          </p:cNvPr>
          <p:cNvSpPr txBox="1"/>
          <p:nvPr/>
        </p:nvSpPr>
        <p:spPr>
          <a:xfrm>
            <a:off x="564949" y="331221"/>
            <a:ext cx="93742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团队经验不足？用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以上时间提升人才密度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FFEEE0-2EF4-D274-E52D-77072B94014F}"/>
              </a:ext>
            </a:extLst>
          </p:cNvPr>
          <p:cNvSpPr txBox="1"/>
          <p:nvPr/>
        </p:nvSpPr>
        <p:spPr>
          <a:xfrm>
            <a:off x="511991" y="4464820"/>
            <a:ext cx="4022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扬长补短，完善团队</a:t>
            </a: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6F18E364-28CB-931F-806B-BAFA1F3D3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85" y="5011426"/>
            <a:ext cx="5412576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1pPr>
            <a:lvl2pPr indent="-284163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高校年轻科研团队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硬件老兵、销售高手的结合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创始团队要有良好的自我认知，从而扬长补短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空杯心态，不仅寻求帮助，还要快速迭代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接纳意见，以最大诚意吸引人才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6">
            <a:extLst>
              <a:ext uri="{FF2B5EF4-FFF2-40B4-BE49-F238E27FC236}">
                <a16:creationId xmlns:a16="http://schemas.microsoft.com/office/drawing/2014/main" id="{9EF99D1A-A5B9-45C5-8642-C9D6DB79F5D7}"/>
              </a:ext>
            </a:extLst>
          </p:cNvPr>
          <p:cNvSpPr/>
          <p:nvPr/>
        </p:nvSpPr>
        <p:spPr>
          <a:xfrm>
            <a:off x="1710789" y="1602967"/>
            <a:ext cx="2644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成果奖项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143">
            <a:extLst>
              <a:ext uri="{FF2B5EF4-FFF2-40B4-BE49-F238E27FC236}">
                <a16:creationId xmlns:a16="http://schemas.microsoft.com/office/drawing/2014/main" id="{F714C160-4D48-4A06-8A6C-89D69575905E}"/>
              </a:ext>
            </a:extLst>
          </p:cNvPr>
          <p:cNvSpPr>
            <a:spLocks noEditPoints="1"/>
          </p:cNvSpPr>
          <p:nvPr/>
        </p:nvSpPr>
        <p:spPr bwMode="auto">
          <a:xfrm>
            <a:off x="1152879" y="1454370"/>
            <a:ext cx="839234" cy="686433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121920" tIns="60960" rIns="121920" bIns="6096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09BD98E-99DF-4A8B-B9C3-BB54DF189046}"/>
              </a:ext>
            </a:extLst>
          </p:cNvPr>
          <p:cNvSpPr/>
          <p:nvPr/>
        </p:nvSpPr>
        <p:spPr>
          <a:xfrm>
            <a:off x="6761331" y="1531880"/>
            <a:ext cx="438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已完成融资金额：</a:t>
            </a:r>
            <a:r>
              <a:rPr lang="en-US" altLang="zh-CN" sz="2400" b="1" dirty="0">
                <a:solidFill>
                  <a:srgbClr val="002060"/>
                </a:solidFill>
                <a:cs typeface="+mn-ea"/>
                <a:sym typeface="+mn-lt"/>
              </a:rPr>
              <a:t>3500</a:t>
            </a:r>
            <a:r>
              <a:rPr lang="zh-CN" altLang="en-US" sz="2400" b="1" dirty="0">
                <a:solidFill>
                  <a:srgbClr val="002060"/>
                </a:solidFill>
                <a:cs typeface="+mn-ea"/>
                <a:sym typeface="+mn-lt"/>
              </a:rPr>
              <a:t>万元</a:t>
            </a:r>
          </a:p>
        </p:txBody>
      </p:sp>
      <p:sp>
        <p:nvSpPr>
          <p:cNvPr id="13" name="Freeform 143">
            <a:extLst>
              <a:ext uri="{FF2B5EF4-FFF2-40B4-BE49-F238E27FC236}">
                <a16:creationId xmlns:a16="http://schemas.microsoft.com/office/drawing/2014/main" id="{085C4ED5-239F-4664-80D4-35B2112F5EA6}"/>
              </a:ext>
            </a:extLst>
          </p:cNvPr>
          <p:cNvSpPr>
            <a:spLocks noEditPoints="1"/>
          </p:cNvSpPr>
          <p:nvPr/>
        </p:nvSpPr>
        <p:spPr bwMode="auto">
          <a:xfrm>
            <a:off x="6096000" y="1454369"/>
            <a:ext cx="839234" cy="686433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121920" tIns="60960" rIns="121920" bIns="6096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B40E97-2367-454E-9340-03A3D017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496" y="2208062"/>
            <a:ext cx="3948409" cy="373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D790A3-C7FF-4926-975A-196A39944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22" y="2086124"/>
            <a:ext cx="3579272" cy="394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组 91">
            <a:extLst>
              <a:ext uri="{FF2B5EF4-FFF2-40B4-BE49-F238E27FC236}">
                <a16:creationId xmlns:a16="http://schemas.microsoft.com/office/drawing/2014/main" id="{20E1E738-4A4D-4394-BC3F-E22A83E964EA}"/>
              </a:ext>
            </a:extLst>
          </p:cNvPr>
          <p:cNvGrpSpPr/>
          <p:nvPr/>
        </p:nvGrpSpPr>
        <p:grpSpPr>
          <a:xfrm>
            <a:off x="5173893" y="-116487"/>
            <a:ext cx="6913169" cy="1026114"/>
            <a:chOff x="-73559" y="-171400"/>
            <a:chExt cx="9217559" cy="136815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65CF29E-5110-484B-8E07-FB6B894FEEE0}"/>
                </a:ext>
              </a:extLst>
            </p:cNvPr>
            <p:cNvCxnSpPr/>
            <p:nvPr/>
          </p:nvCxnSpPr>
          <p:spPr>
            <a:xfrm>
              <a:off x="3419872" y="619917"/>
              <a:ext cx="5724128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CAB9BF"/>
                  </a:gs>
                  <a:gs pos="48000">
                    <a:schemeClr val="bg1">
                      <a:lumMod val="85000"/>
                    </a:schemeClr>
                  </a:gs>
                  <a:gs pos="79000">
                    <a:srgbClr val="4975A4"/>
                  </a:gs>
                  <a:gs pos="100000">
                    <a:srgbClr val="48466E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7080D10-E962-4DFA-B9CF-DB7A9D1D9F5F}"/>
                </a:ext>
              </a:extLst>
            </p:cNvPr>
            <p:cNvCxnSpPr/>
            <p:nvPr/>
          </p:nvCxnSpPr>
          <p:spPr>
            <a:xfrm>
              <a:off x="-73559" y="619916"/>
              <a:ext cx="767679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CAB9BF"/>
                  </a:gs>
                  <a:gs pos="48000">
                    <a:schemeClr val="bg1">
                      <a:lumMod val="85000"/>
                    </a:schemeClr>
                  </a:gs>
                  <a:gs pos="79000">
                    <a:srgbClr val="4975A4"/>
                  </a:gs>
                  <a:gs pos="100000">
                    <a:srgbClr val="48466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63382FD-FAD0-4002-B415-3AEC45A115FC}"/>
                </a:ext>
              </a:extLst>
            </p:cNvPr>
            <p:cNvSpPr txBox="1"/>
            <p:nvPr/>
          </p:nvSpPr>
          <p:spPr>
            <a:xfrm>
              <a:off x="911600" y="347084"/>
              <a:ext cx="29135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7" name="组 71">
              <a:extLst>
                <a:ext uri="{FF2B5EF4-FFF2-40B4-BE49-F238E27FC236}">
                  <a16:creationId xmlns:a16="http://schemas.microsoft.com/office/drawing/2014/main" id="{EADCACDD-84EB-40FB-A6AB-38E5622DEAB1}"/>
                </a:ext>
              </a:extLst>
            </p:cNvPr>
            <p:cNvGrpSpPr/>
            <p:nvPr/>
          </p:nvGrpSpPr>
          <p:grpSpPr>
            <a:xfrm>
              <a:off x="1043608" y="-171400"/>
              <a:ext cx="1764886" cy="1368152"/>
              <a:chOff x="1722034" y="-243408"/>
              <a:chExt cx="1950664" cy="1512168"/>
            </a:xfrm>
          </p:grpSpPr>
          <p:sp>
            <p:nvSpPr>
              <p:cNvPr id="19" name="任意多边形 65">
                <a:extLst>
                  <a:ext uri="{FF2B5EF4-FFF2-40B4-BE49-F238E27FC236}">
                    <a16:creationId xmlns:a16="http://schemas.microsoft.com/office/drawing/2014/main" id="{9AECAAE5-3154-4E77-A6A2-BA7498BBFD84}"/>
                  </a:ext>
                </a:extLst>
              </p:cNvPr>
              <p:cNvSpPr/>
              <p:nvPr/>
            </p:nvSpPr>
            <p:spPr>
              <a:xfrm>
                <a:off x="1722034" y="-243408"/>
                <a:ext cx="1837544" cy="1512168"/>
              </a:xfrm>
              <a:custGeom>
                <a:avLst/>
                <a:gdLst>
                  <a:gd name="connsiteX0" fmla="*/ 36897 w 2450058"/>
                  <a:gd name="connsiteY0" fmla="*/ 1942430 h 2016224"/>
                  <a:gd name="connsiteX1" fmla="*/ 73794 w 2450058"/>
                  <a:gd name="connsiteY1" fmla="*/ 1979327 h 2016224"/>
                  <a:gd name="connsiteX2" fmla="*/ 36897 w 2450058"/>
                  <a:gd name="connsiteY2" fmla="*/ 2016224 h 2016224"/>
                  <a:gd name="connsiteX3" fmla="*/ 0 w 2450058"/>
                  <a:gd name="connsiteY3" fmla="*/ 1979327 h 2016224"/>
                  <a:gd name="connsiteX4" fmla="*/ 36897 w 2450058"/>
                  <a:gd name="connsiteY4" fmla="*/ 1942430 h 2016224"/>
                  <a:gd name="connsiteX5" fmla="*/ 271810 w 2450058"/>
                  <a:gd name="connsiteY5" fmla="*/ 1726406 h 2016224"/>
                  <a:gd name="connsiteX6" fmla="*/ 325810 w 2450058"/>
                  <a:gd name="connsiteY6" fmla="*/ 1780406 h 2016224"/>
                  <a:gd name="connsiteX7" fmla="*/ 271810 w 2450058"/>
                  <a:gd name="connsiteY7" fmla="*/ 1834406 h 2016224"/>
                  <a:gd name="connsiteX8" fmla="*/ 217810 w 2450058"/>
                  <a:gd name="connsiteY8" fmla="*/ 1780406 h 2016224"/>
                  <a:gd name="connsiteX9" fmla="*/ 271810 w 2450058"/>
                  <a:gd name="connsiteY9" fmla="*/ 1726406 h 2016224"/>
                  <a:gd name="connsiteX10" fmla="*/ 2000002 w 2450058"/>
                  <a:gd name="connsiteY10" fmla="*/ 648072 h 2016224"/>
                  <a:gd name="connsiteX11" fmla="*/ 2054002 w 2450058"/>
                  <a:gd name="connsiteY11" fmla="*/ 702072 h 2016224"/>
                  <a:gd name="connsiteX12" fmla="*/ 2000002 w 2450058"/>
                  <a:gd name="connsiteY12" fmla="*/ 756072 h 2016224"/>
                  <a:gd name="connsiteX13" fmla="*/ 1946002 w 2450058"/>
                  <a:gd name="connsiteY13" fmla="*/ 702072 h 2016224"/>
                  <a:gd name="connsiteX14" fmla="*/ 2000002 w 2450058"/>
                  <a:gd name="connsiteY14" fmla="*/ 648072 h 2016224"/>
                  <a:gd name="connsiteX15" fmla="*/ 1558954 w 2450058"/>
                  <a:gd name="connsiteY15" fmla="*/ 421441 h 2016224"/>
                  <a:gd name="connsiteX16" fmla="*/ 1603954 w 2450058"/>
                  <a:gd name="connsiteY16" fmla="*/ 466441 h 2016224"/>
                  <a:gd name="connsiteX17" fmla="*/ 1558954 w 2450058"/>
                  <a:gd name="connsiteY17" fmla="*/ 511441 h 2016224"/>
                  <a:gd name="connsiteX18" fmla="*/ 1513954 w 2450058"/>
                  <a:gd name="connsiteY18" fmla="*/ 466441 h 2016224"/>
                  <a:gd name="connsiteX19" fmla="*/ 1558954 w 2450058"/>
                  <a:gd name="connsiteY19" fmla="*/ 421441 h 2016224"/>
                  <a:gd name="connsiteX20" fmla="*/ 2413161 w 2450058"/>
                  <a:gd name="connsiteY20" fmla="*/ 0 h 2016224"/>
                  <a:gd name="connsiteX21" fmla="*/ 2450058 w 2450058"/>
                  <a:gd name="connsiteY21" fmla="*/ 36897 h 2016224"/>
                  <a:gd name="connsiteX22" fmla="*/ 2413161 w 2450058"/>
                  <a:gd name="connsiteY22" fmla="*/ 73794 h 2016224"/>
                  <a:gd name="connsiteX23" fmla="*/ 2376264 w 2450058"/>
                  <a:gd name="connsiteY23" fmla="*/ 36897 h 2016224"/>
                  <a:gd name="connsiteX24" fmla="*/ 2413161 w 2450058"/>
                  <a:gd name="connsiteY24" fmla="*/ 0 h 20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50058" h="2016224">
                    <a:moveTo>
                      <a:pt x="36897" y="1942430"/>
                    </a:moveTo>
                    <a:cubicBezTo>
                      <a:pt x="57275" y="1942430"/>
                      <a:pt x="73794" y="1958949"/>
                      <a:pt x="73794" y="1979327"/>
                    </a:cubicBezTo>
                    <a:cubicBezTo>
                      <a:pt x="73794" y="1999705"/>
                      <a:pt x="57275" y="2016224"/>
                      <a:pt x="36897" y="2016224"/>
                    </a:cubicBezTo>
                    <a:cubicBezTo>
                      <a:pt x="16519" y="2016224"/>
                      <a:pt x="0" y="1999705"/>
                      <a:pt x="0" y="1979327"/>
                    </a:cubicBezTo>
                    <a:cubicBezTo>
                      <a:pt x="0" y="1958949"/>
                      <a:pt x="16519" y="1942430"/>
                      <a:pt x="36897" y="1942430"/>
                    </a:cubicBezTo>
                    <a:close/>
                    <a:moveTo>
                      <a:pt x="271810" y="1726406"/>
                    </a:moveTo>
                    <a:cubicBezTo>
                      <a:pt x="301633" y="1726406"/>
                      <a:pt x="325810" y="1750583"/>
                      <a:pt x="325810" y="1780406"/>
                    </a:cubicBezTo>
                    <a:cubicBezTo>
                      <a:pt x="325810" y="1810229"/>
                      <a:pt x="301633" y="1834406"/>
                      <a:pt x="271810" y="1834406"/>
                    </a:cubicBezTo>
                    <a:cubicBezTo>
                      <a:pt x="241987" y="1834406"/>
                      <a:pt x="217810" y="1810229"/>
                      <a:pt x="217810" y="1780406"/>
                    </a:cubicBezTo>
                    <a:cubicBezTo>
                      <a:pt x="217810" y="1750583"/>
                      <a:pt x="241987" y="1726406"/>
                      <a:pt x="271810" y="1726406"/>
                    </a:cubicBezTo>
                    <a:close/>
                    <a:moveTo>
                      <a:pt x="2000002" y="648072"/>
                    </a:moveTo>
                    <a:cubicBezTo>
                      <a:pt x="2029825" y="648072"/>
                      <a:pt x="2054002" y="672249"/>
                      <a:pt x="2054002" y="702072"/>
                    </a:cubicBezTo>
                    <a:cubicBezTo>
                      <a:pt x="2054002" y="731895"/>
                      <a:pt x="2029825" y="756072"/>
                      <a:pt x="2000002" y="756072"/>
                    </a:cubicBezTo>
                    <a:cubicBezTo>
                      <a:pt x="1970179" y="756072"/>
                      <a:pt x="1946002" y="731895"/>
                      <a:pt x="1946002" y="702072"/>
                    </a:cubicBezTo>
                    <a:cubicBezTo>
                      <a:pt x="1946002" y="672249"/>
                      <a:pt x="1970179" y="648072"/>
                      <a:pt x="2000002" y="648072"/>
                    </a:cubicBezTo>
                    <a:close/>
                    <a:moveTo>
                      <a:pt x="1558954" y="421441"/>
                    </a:moveTo>
                    <a:cubicBezTo>
                      <a:pt x="1583807" y="421441"/>
                      <a:pt x="1603954" y="441588"/>
                      <a:pt x="1603954" y="466441"/>
                    </a:cubicBezTo>
                    <a:cubicBezTo>
                      <a:pt x="1603954" y="491294"/>
                      <a:pt x="1583807" y="511441"/>
                      <a:pt x="1558954" y="511441"/>
                    </a:cubicBezTo>
                    <a:cubicBezTo>
                      <a:pt x="1534101" y="511441"/>
                      <a:pt x="1513954" y="491294"/>
                      <a:pt x="1513954" y="466441"/>
                    </a:cubicBezTo>
                    <a:cubicBezTo>
                      <a:pt x="1513954" y="441588"/>
                      <a:pt x="1534101" y="421441"/>
                      <a:pt x="1558954" y="421441"/>
                    </a:cubicBezTo>
                    <a:close/>
                    <a:moveTo>
                      <a:pt x="2413161" y="0"/>
                    </a:moveTo>
                    <a:cubicBezTo>
                      <a:pt x="2433539" y="0"/>
                      <a:pt x="2450058" y="16519"/>
                      <a:pt x="2450058" y="36897"/>
                    </a:cubicBezTo>
                    <a:cubicBezTo>
                      <a:pt x="2450058" y="57275"/>
                      <a:pt x="2433539" y="73794"/>
                      <a:pt x="2413161" y="73794"/>
                    </a:cubicBezTo>
                    <a:cubicBezTo>
                      <a:pt x="2392783" y="73794"/>
                      <a:pt x="2376264" y="57275"/>
                      <a:pt x="2376264" y="36897"/>
                    </a:cubicBezTo>
                    <a:cubicBezTo>
                      <a:pt x="2376264" y="16519"/>
                      <a:pt x="2392783" y="0"/>
                      <a:pt x="2413161" y="0"/>
                    </a:cubicBezTo>
                    <a:close/>
                  </a:path>
                </a:pathLst>
              </a:custGeom>
              <a:gradFill>
                <a:gsLst>
                  <a:gs pos="92000">
                    <a:srgbClr val="514F7D"/>
                  </a:gs>
                  <a:gs pos="0">
                    <a:schemeClr val="bg1">
                      <a:lumMod val="75000"/>
                    </a:schemeClr>
                  </a:gs>
                  <a:gs pos="58000">
                    <a:srgbClr val="6E7CA4"/>
                  </a:gs>
                  <a:gs pos="58000">
                    <a:srgbClr val="6E7CA4"/>
                  </a:gs>
                  <a:gs pos="26000">
                    <a:srgbClr val="8BA9C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2D1A62EB-76FC-487C-B592-0CEE574F5D0C}"/>
                  </a:ext>
                </a:extLst>
              </p:cNvPr>
              <p:cNvSpPr/>
              <p:nvPr/>
            </p:nvSpPr>
            <p:spPr>
              <a:xfrm>
                <a:off x="3601085" y="117027"/>
                <a:ext cx="71613" cy="71613"/>
              </a:xfrm>
              <a:prstGeom prst="ellipse">
                <a:avLst/>
              </a:prstGeom>
              <a:solidFill>
                <a:srgbClr val="BDB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A81AA36-599C-432A-AF62-3D901F797EA8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367" y="0"/>
              <a:ext cx="2283195" cy="59914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1128A0E-6350-45A8-BF36-E7DCE9EB7A65}"/>
              </a:ext>
            </a:extLst>
          </p:cNvPr>
          <p:cNvSpPr txBox="1"/>
          <p:nvPr/>
        </p:nvSpPr>
        <p:spPr>
          <a:xfrm>
            <a:off x="1883847" y="6268241"/>
            <a:ext cx="759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cs typeface="+mn-ea"/>
              </a:rPr>
              <a:t>深光科技：千亿市场、核心技术、优秀团队、顶级投资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DA5CAB-4D28-A532-3E3F-67791DEA2CE9}"/>
              </a:ext>
            </a:extLst>
          </p:cNvPr>
          <p:cNvSpPr txBox="1"/>
          <p:nvPr/>
        </p:nvSpPr>
        <p:spPr>
          <a:xfrm>
            <a:off x="1710789" y="907788"/>
            <a:ext cx="93742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如何面对投资人？没有诀窍，数量制胜</a:t>
            </a:r>
          </a:p>
        </p:txBody>
      </p:sp>
    </p:spTree>
    <p:extLst>
      <p:ext uri="{BB962C8B-B14F-4D97-AF65-F5344CB8AC3E}">
        <p14:creationId xmlns:p14="http://schemas.microsoft.com/office/powerpoint/2010/main" val="38235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5">
            <a:extLst>
              <a:ext uri="{FF2B5EF4-FFF2-40B4-BE49-F238E27FC236}">
                <a16:creationId xmlns:a16="http://schemas.microsoft.com/office/drawing/2014/main" id="{A0466318-E38B-DD53-D806-0BB69C652C01}"/>
              </a:ext>
            </a:extLst>
          </p:cNvPr>
          <p:cNvSpPr/>
          <p:nvPr/>
        </p:nvSpPr>
        <p:spPr>
          <a:xfrm>
            <a:off x="480612" y="3013504"/>
            <a:ext cx="11230776" cy="70788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45717" tIns="45717" rIns="45717" bIns="45717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lvl="0" algn="ctr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4000" cap="none" spc="0" dirty="0">
                <a:solidFill>
                  <a:srgbClr val="3A4A6A"/>
                </a:solidFill>
                <a:latin typeface="楷体" panose="02010609060101010101" pitchFamily="49" charset="-122"/>
                <a:ea typeface="楷体" panose="02010609060101010101" pitchFamily="49" charset="-122"/>
                <a:cs typeface="Heiti SC Light" charset="-122"/>
              </a:rPr>
              <a:t>“一穷二白”“一无所有”恰恰是创业的前提</a:t>
            </a:r>
          </a:p>
        </p:txBody>
      </p:sp>
    </p:spTree>
    <p:extLst>
      <p:ext uri="{BB962C8B-B14F-4D97-AF65-F5344CB8AC3E}">
        <p14:creationId xmlns:p14="http://schemas.microsoft.com/office/powerpoint/2010/main" val="111746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5">
            <a:extLst>
              <a:ext uri="{FF2B5EF4-FFF2-40B4-BE49-F238E27FC236}">
                <a16:creationId xmlns:a16="http://schemas.microsoft.com/office/drawing/2014/main" id="{0533D12E-A218-6FAF-2BF3-EB06A8BD0AA2}"/>
              </a:ext>
            </a:extLst>
          </p:cNvPr>
          <p:cNvSpPr/>
          <p:nvPr/>
        </p:nvSpPr>
        <p:spPr>
          <a:xfrm>
            <a:off x="546600" y="741645"/>
            <a:ext cx="11230776" cy="70788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45717" tIns="45717" rIns="45717" bIns="45717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lvl="0" algn="ctr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4000" cap="none" spc="0" dirty="0">
                <a:solidFill>
                  <a:srgbClr val="3A4A6A"/>
                </a:solidFill>
                <a:latin typeface="楷体" panose="02010609060101010101" pitchFamily="49" charset="-122"/>
                <a:ea typeface="楷体" panose="02010609060101010101" pitchFamily="49" charset="-122"/>
                <a:cs typeface="Heiti SC Light" charset="-122"/>
              </a:rPr>
              <a:t>第四次工业革命：能源革命、信息革命</a:t>
            </a:r>
          </a:p>
        </p:txBody>
      </p:sp>
      <p:sp>
        <p:nvSpPr>
          <p:cNvPr id="3" name="Shape 45">
            <a:extLst>
              <a:ext uri="{FF2B5EF4-FFF2-40B4-BE49-F238E27FC236}">
                <a16:creationId xmlns:a16="http://schemas.microsoft.com/office/drawing/2014/main" id="{5AA52439-71D8-6B44-6F9C-61AF263C38DA}"/>
              </a:ext>
            </a:extLst>
          </p:cNvPr>
          <p:cNvSpPr/>
          <p:nvPr/>
        </p:nvSpPr>
        <p:spPr>
          <a:xfrm>
            <a:off x="1735948" y="2463521"/>
            <a:ext cx="4250073" cy="70788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45717" tIns="45717" rIns="45717" bIns="45717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4000" cap="none" spc="0" dirty="0">
                <a:solidFill>
                  <a:srgbClr val="3A4A6A"/>
                </a:solidFill>
                <a:latin typeface="楷体" panose="02010609060101010101" pitchFamily="49" charset="-122"/>
                <a:ea typeface="楷体" panose="02010609060101010101" pitchFamily="49" charset="-122"/>
                <a:cs typeface="Heiti SC Light" charset="-122"/>
              </a:rPr>
              <a:t>人工智能</a:t>
            </a:r>
            <a:r>
              <a:rPr lang="en-US" altLang="zh-CN" sz="4000" cap="none" spc="0" dirty="0">
                <a:solidFill>
                  <a:srgbClr val="3A4A6A"/>
                </a:solidFill>
                <a:latin typeface="楷体" panose="02010609060101010101" pitchFamily="49" charset="-122"/>
                <a:ea typeface="楷体" panose="02010609060101010101" pitchFamily="49" charset="-122"/>
                <a:cs typeface="Heiti SC Light" charset="-122"/>
              </a:rPr>
              <a:t>AI2.0</a:t>
            </a:r>
            <a:endParaRPr lang="zh-CN" altLang="en-US" sz="4000" cap="none" spc="0" dirty="0">
              <a:solidFill>
                <a:srgbClr val="3A4A6A"/>
              </a:solidFill>
              <a:latin typeface="楷体" panose="02010609060101010101" pitchFamily="49" charset="-122"/>
              <a:ea typeface="楷体" panose="02010609060101010101" pitchFamily="49" charset="-122"/>
              <a:cs typeface="Heiti SC Light" charset="-122"/>
            </a:endParaRPr>
          </a:p>
        </p:txBody>
      </p:sp>
      <p:sp>
        <p:nvSpPr>
          <p:cNvPr id="4" name="Shape 45">
            <a:extLst>
              <a:ext uri="{FF2B5EF4-FFF2-40B4-BE49-F238E27FC236}">
                <a16:creationId xmlns:a16="http://schemas.microsoft.com/office/drawing/2014/main" id="{40373925-ECBC-718E-6503-0D8A40EF2DA1}"/>
              </a:ext>
            </a:extLst>
          </p:cNvPr>
          <p:cNvSpPr/>
          <p:nvPr/>
        </p:nvSpPr>
        <p:spPr>
          <a:xfrm>
            <a:off x="1735948" y="3213737"/>
            <a:ext cx="4250073" cy="70788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45717" tIns="45717" rIns="45717" bIns="45717">
            <a:spAutoFit/>
          </a:bodyPr>
          <a:lstStyle>
            <a:lvl1pPr algn="l" defTabSz="914400">
              <a:defRPr sz="9000" cap="all" spc="1350">
                <a:solidFill>
                  <a:srgbClr val="3766D7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4000" cap="none" spc="0" dirty="0">
                <a:solidFill>
                  <a:srgbClr val="3A4A6A"/>
                </a:solidFill>
                <a:latin typeface="楷体" panose="02010609060101010101" pitchFamily="49" charset="-122"/>
                <a:ea typeface="楷体" panose="02010609060101010101" pitchFamily="49" charset="-122"/>
                <a:cs typeface="Heiti SC Light" charset="-122"/>
              </a:rPr>
              <a:t>可控核聚变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EE55D3-ECB9-D468-917E-534B16D9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05" y="1797248"/>
            <a:ext cx="4204667" cy="4229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4"/>
          <p:cNvSpPr txBox="1"/>
          <p:nvPr/>
        </p:nvSpPr>
        <p:spPr>
          <a:xfrm>
            <a:off x="746841" y="467361"/>
            <a:ext cx="10061683" cy="61223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83000"/>
              </a:lnSpc>
            </a:pPr>
            <a:endParaRPr lang="zh-CN" altLang="en-US" sz="2400" b="1" spc="132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404"/>
          <p:cNvSpPr txBox="1"/>
          <p:nvPr/>
        </p:nvSpPr>
        <p:spPr>
          <a:xfrm>
            <a:off x="939049" y="2635294"/>
            <a:ext cx="2262649" cy="61223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83000"/>
              </a:lnSpc>
            </a:pP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endParaRPr lang="en-US" altLang="zh-CN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3000"/>
              </a:lnSpc>
            </a:pPr>
            <a:endParaRPr lang="zh-CN" altLang="en-US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317D21-E293-19B8-469A-6A8B9341647D}"/>
              </a:ext>
            </a:extLst>
          </p:cNvPr>
          <p:cNvSpPr/>
          <p:nvPr/>
        </p:nvSpPr>
        <p:spPr>
          <a:xfrm>
            <a:off x="337" y="216636"/>
            <a:ext cx="213348" cy="556229"/>
          </a:xfrm>
          <a:prstGeom prst="rect">
            <a:avLst/>
          </a:prstGeom>
          <a:solidFill>
            <a:srgbClr val="B1C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 defTabSz="914513"/>
            <a:endParaRPr lang="zh-CN" altLang="en-US" sz="1868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E3A29DB-8CAC-BF4B-341F-546764B03B78}"/>
              </a:ext>
            </a:extLst>
          </p:cNvPr>
          <p:cNvSpPr txBox="1"/>
          <p:nvPr/>
        </p:nvSpPr>
        <p:spPr>
          <a:xfrm>
            <a:off x="371696" y="252942"/>
            <a:ext cx="1166986" cy="3502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513"/>
            <a:r>
              <a:rPr lang="zh-CN" altLang="en-US" sz="2276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基本情况</a:t>
            </a:r>
          </a:p>
        </p:txBody>
      </p:sp>
      <p:sp>
        <p:nvSpPr>
          <p:cNvPr id="10" name="圆角矩形 7">
            <a:extLst>
              <a:ext uri="{FF2B5EF4-FFF2-40B4-BE49-F238E27FC236}">
                <a16:creationId xmlns:a16="http://schemas.microsoft.com/office/drawing/2014/main" id="{23C4194C-103E-B3EC-3312-E17E14A92430}"/>
              </a:ext>
            </a:extLst>
          </p:cNvPr>
          <p:cNvSpPr/>
          <p:nvPr/>
        </p:nvSpPr>
        <p:spPr>
          <a:xfrm>
            <a:off x="354233" y="5248997"/>
            <a:ext cx="11369772" cy="1484785"/>
          </a:xfrm>
          <a:prstGeom prst="roundRect">
            <a:avLst>
              <a:gd name="adj" fmla="val 9083"/>
            </a:avLst>
          </a:prstGeom>
          <a:noFill/>
          <a:ln w="28575" cap="flat" cmpd="sng">
            <a:solidFill>
              <a:srgbClr val="B1CAE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1219170" eaLnBrk="1" hangingPunct="1">
              <a:lnSpc>
                <a:spcPct val="140000"/>
              </a:lnSpc>
              <a:spcBef>
                <a:spcPct val="0"/>
              </a:spcBef>
              <a:buNone/>
              <a:defRPr/>
            </a:pP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C53C64F3-D0EC-5C6F-B763-55E658B5BFC7}"/>
              </a:ext>
            </a:extLst>
          </p:cNvPr>
          <p:cNvSpPr txBox="1"/>
          <p:nvPr/>
        </p:nvSpPr>
        <p:spPr>
          <a:xfrm>
            <a:off x="2093386" y="5106960"/>
            <a:ext cx="7700817" cy="420564"/>
          </a:xfrm>
          <a:prstGeom prst="rect">
            <a:avLst/>
          </a:prstGeom>
          <a:solidFill>
            <a:srgbClr val="B1CAE1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121917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133" b="1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历史融资四轮：共计</a:t>
            </a:r>
            <a:r>
              <a:rPr lang="en-US" altLang="zh-CN" sz="2133" b="1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3500</a:t>
            </a:r>
            <a:r>
              <a:rPr lang="zh-CN" altLang="en-US" sz="2133" b="1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3E3288-21F3-44C6-6E8A-808F07F9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90" y="5700402"/>
            <a:ext cx="1826060" cy="841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512BCA-3ED1-5A2A-F796-AA9B4669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39" y="5808237"/>
            <a:ext cx="1613988" cy="717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9437845-A663-4827-7170-FF8122C84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5700402"/>
            <a:ext cx="861839" cy="861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B05588-F8D8-37B2-EC08-5C9F6D22A7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86" y="5585734"/>
            <a:ext cx="1536053" cy="1085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加号 15">
            <a:extLst>
              <a:ext uri="{FF2B5EF4-FFF2-40B4-BE49-F238E27FC236}">
                <a16:creationId xmlns:a16="http://schemas.microsoft.com/office/drawing/2014/main" id="{7A7AA612-8946-1366-857C-F8AA7EC4BFC1}"/>
              </a:ext>
            </a:extLst>
          </p:cNvPr>
          <p:cNvSpPr/>
          <p:nvPr/>
        </p:nvSpPr>
        <p:spPr>
          <a:xfrm>
            <a:off x="2572907" y="5849448"/>
            <a:ext cx="638707" cy="58622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加号 16">
            <a:extLst>
              <a:ext uri="{FF2B5EF4-FFF2-40B4-BE49-F238E27FC236}">
                <a16:creationId xmlns:a16="http://schemas.microsoft.com/office/drawing/2014/main" id="{24B25F9D-DDB1-9A48-ABEC-79BA9C69CB85}"/>
              </a:ext>
            </a:extLst>
          </p:cNvPr>
          <p:cNvSpPr/>
          <p:nvPr/>
        </p:nvSpPr>
        <p:spPr>
          <a:xfrm>
            <a:off x="5700537" y="5849448"/>
            <a:ext cx="638707" cy="58622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加号 17">
            <a:extLst>
              <a:ext uri="{FF2B5EF4-FFF2-40B4-BE49-F238E27FC236}">
                <a16:creationId xmlns:a16="http://schemas.microsoft.com/office/drawing/2014/main" id="{779429F9-828B-C35B-ABCB-D701EEF723A5}"/>
              </a:ext>
            </a:extLst>
          </p:cNvPr>
          <p:cNvSpPr/>
          <p:nvPr/>
        </p:nvSpPr>
        <p:spPr>
          <a:xfrm>
            <a:off x="8073072" y="5838206"/>
            <a:ext cx="638707" cy="58622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7DFB26-31F1-AA18-2361-E1A052AEDB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66" y="1263017"/>
            <a:ext cx="2212959" cy="12749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A9BA3C-12E3-251F-0525-DF8819CE8B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191" y="1270720"/>
            <a:ext cx="2196228" cy="1235377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A9DF713-5845-C2EC-3C39-B94E26E6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67" y="2986794"/>
            <a:ext cx="2270157" cy="12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069A2BB-53EC-CFA7-31B7-53EAA75A93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1" y="3015290"/>
            <a:ext cx="2220099" cy="1235377"/>
          </a:xfrm>
          <a:prstGeom prst="rect">
            <a:avLst/>
          </a:prstGeom>
        </p:spPr>
      </p:pic>
      <p:sp>
        <p:nvSpPr>
          <p:cNvPr id="36" name="圆角矩形 7">
            <a:extLst>
              <a:ext uri="{FF2B5EF4-FFF2-40B4-BE49-F238E27FC236}">
                <a16:creationId xmlns:a16="http://schemas.microsoft.com/office/drawing/2014/main" id="{7D4DCCF0-FFFD-7320-8D44-4EE394CC9916}"/>
              </a:ext>
            </a:extLst>
          </p:cNvPr>
          <p:cNvSpPr/>
          <p:nvPr/>
        </p:nvSpPr>
        <p:spPr>
          <a:xfrm>
            <a:off x="367782" y="1071212"/>
            <a:ext cx="5402503" cy="3707953"/>
          </a:xfrm>
          <a:prstGeom prst="roundRect">
            <a:avLst>
              <a:gd name="adj" fmla="val 9083"/>
            </a:avLst>
          </a:prstGeom>
          <a:noFill/>
          <a:ln w="28575" cap="flat" cmpd="sng">
            <a:solidFill>
              <a:srgbClr val="B1CAE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1219170" eaLnBrk="1" hangingPunct="1">
              <a:lnSpc>
                <a:spcPct val="140000"/>
              </a:lnSpc>
              <a:spcBef>
                <a:spcPct val="0"/>
              </a:spcBef>
              <a:buNone/>
              <a:defRPr/>
            </a:pP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7" name="文本框 12">
            <a:extLst>
              <a:ext uri="{FF2B5EF4-FFF2-40B4-BE49-F238E27FC236}">
                <a16:creationId xmlns:a16="http://schemas.microsoft.com/office/drawing/2014/main" id="{948B18AB-4F26-086F-279B-48F78430CB38}"/>
              </a:ext>
            </a:extLst>
          </p:cNvPr>
          <p:cNvSpPr txBox="1"/>
          <p:nvPr/>
        </p:nvSpPr>
        <p:spPr>
          <a:xfrm>
            <a:off x="1065762" y="817629"/>
            <a:ext cx="4128457" cy="379656"/>
          </a:xfrm>
          <a:prstGeom prst="rect">
            <a:avLst/>
          </a:prstGeom>
          <a:solidFill>
            <a:srgbClr val="B1CAE1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121917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67" b="1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产品战略：万物皆可投</a:t>
            </a:r>
          </a:p>
        </p:txBody>
      </p:sp>
      <p:sp>
        <p:nvSpPr>
          <p:cNvPr id="39" name="Object 404">
            <a:extLst>
              <a:ext uri="{FF2B5EF4-FFF2-40B4-BE49-F238E27FC236}">
                <a16:creationId xmlns:a16="http://schemas.microsoft.com/office/drawing/2014/main" id="{1E87A1FD-94DE-C712-9E03-71935BE1764C}"/>
              </a:ext>
            </a:extLst>
          </p:cNvPr>
          <p:cNvSpPr txBox="1"/>
          <p:nvPr/>
        </p:nvSpPr>
        <p:spPr>
          <a:xfrm>
            <a:off x="3324501" y="2645541"/>
            <a:ext cx="1992523" cy="36881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83000"/>
              </a:lnSpc>
            </a:pP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娱乐办公</a:t>
            </a:r>
            <a:endParaRPr lang="en-US" altLang="zh-CN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3000"/>
              </a:lnSpc>
            </a:pPr>
            <a:endParaRPr lang="zh-CN" altLang="en-US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404">
            <a:extLst>
              <a:ext uri="{FF2B5EF4-FFF2-40B4-BE49-F238E27FC236}">
                <a16:creationId xmlns:a16="http://schemas.microsoft.com/office/drawing/2014/main" id="{E1297C63-E3FC-594E-6205-DC7A2F2A091D}"/>
              </a:ext>
            </a:extLst>
          </p:cNvPr>
          <p:cNvSpPr txBox="1"/>
          <p:nvPr/>
        </p:nvSpPr>
        <p:spPr>
          <a:xfrm>
            <a:off x="924270" y="4391343"/>
            <a:ext cx="2262649" cy="61223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83000"/>
              </a:lnSpc>
            </a:pP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  <a:endParaRPr lang="en-US" altLang="zh-CN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3000"/>
              </a:lnSpc>
            </a:pPr>
            <a:endParaRPr lang="zh-CN" altLang="en-US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04">
            <a:extLst>
              <a:ext uri="{FF2B5EF4-FFF2-40B4-BE49-F238E27FC236}">
                <a16:creationId xmlns:a16="http://schemas.microsoft.com/office/drawing/2014/main" id="{4B44B985-53ED-35E4-0B03-86EC31697EEA}"/>
              </a:ext>
            </a:extLst>
          </p:cNvPr>
          <p:cNvSpPr txBox="1"/>
          <p:nvPr/>
        </p:nvSpPr>
        <p:spPr>
          <a:xfrm>
            <a:off x="3311378" y="4375578"/>
            <a:ext cx="1919933" cy="61223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83000"/>
              </a:lnSpc>
            </a:pP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sp>
        <p:nvSpPr>
          <p:cNvPr id="42" name="Object 404">
            <a:extLst>
              <a:ext uri="{FF2B5EF4-FFF2-40B4-BE49-F238E27FC236}">
                <a16:creationId xmlns:a16="http://schemas.microsoft.com/office/drawing/2014/main" id="{619463D4-8F85-3F73-2A05-DFF11D4F1B64}"/>
              </a:ext>
            </a:extLst>
          </p:cNvPr>
          <p:cNvSpPr txBox="1"/>
          <p:nvPr/>
        </p:nvSpPr>
        <p:spPr>
          <a:xfrm>
            <a:off x="6380544" y="1200939"/>
            <a:ext cx="5536939" cy="375052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愿景：让所有人体验到下一代人机交互方式的美好</a:t>
            </a:r>
            <a:endParaRPr lang="en-US" altLang="zh-CN" sz="1600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使命：万物皆可投，虚拟屏取代实体屏</a:t>
            </a:r>
            <a:endParaRPr lang="en-US" altLang="zh-CN" sz="1600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年成立，</a:t>
            </a:r>
            <a:r>
              <a:rPr lang="en-US" altLang="zh-CN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名全职员工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项国家专利，其中</a:t>
            </a:r>
            <a:r>
              <a:rPr lang="en-US" altLang="zh-CN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项发明专利</a:t>
            </a:r>
            <a:endParaRPr lang="en-US" altLang="zh-CN" sz="1600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企业资质</a:t>
            </a:r>
            <a:endParaRPr lang="en-US" altLang="zh-CN" sz="1600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79" lvl="1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国家高新技术企业</a:t>
            </a:r>
            <a:endParaRPr lang="en-US" altLang="zh-CN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79" lvl="1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北京市专精特新中小企业</a:t>
            </a:r>
            <a:endParaRPr lang="en-US" altLang="zh-CN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79" lvl="1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中国创新创业大赛北京市信息组 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TOP6</a:t>
            </a:r>
          </a:p>
          <a:p>
            <a:pPr marL="838179" lvl="1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中关村前沿创新大赛 领域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TOP3</a:t>
            </a:r>
          </a:p>
          <a:p>
            <a:pPr marL="838179" lvl="1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创始人入选北京市科技新星，中关村</a:t>
            </a:r>
            <a:r>
              <a:rPr lang="en-US" altLang="zh-CN" sz="1467" b="1" spc="1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U30</a:t>
            </a:r>
          </a:p>
          <a:p>
            <a:pPr marL="838179" lvl="1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7" b="1" spc="1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7">
            <a:extLst>
              <a:ext uri="{FF2B5EF4-FFF2-40B4-BE49-F238E27FC236}">
                <a16:creationId xmlns:a16="http://schemas.microsoft.com/office/drawing/2014/main" id="{980D634C-0C5C-AB06-22F4-11F049A3C012}"/>
              </a:ext>
            </a:extLst>
          </p:cNvPr>
          <p:cNvSpPr/>
          <p:nvPr/>
        </p:nvSpPr>
        <p:spPr>
          <a:xfrm>
            <a:off x="6326773" y="1083640"/>
            <a:ext cx="5402503" cy="3707953"/>
          </a:xfrm>
          <a:prstGeom prst="roundRect">
            <a:avLst>
              <a:gd name="adj" fmla="val 9083"/>
            </a:avLst>
          </a:prstGeom>
          <a:noFill/>
          <a:ln w="28575" cap="flat" cmpd="sng">
            <a:solidFill>
              <a:srgbClr val="B1CAE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1219170" eaLnBrk="1" hangingPunct="1">
              <a:lnSpc>
                <a:spcPct val="140000"/>
              </a:lnSpc>
              <a:spcBef>
                <a:spcPct val="0"/>
              </a:spcBef>
              <a:buNone/>
              <a:defRPr/>
            </a:pP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53" name="文本框 12">
            <a:extLst>
              <a:ext uri="{FF2B5EF4-FFF2-40B4-BE49-F238E27FC236}">
                <a16:creationId xmlns:a16="http://schemas.microsoft.com/office/drawing/2014/main" id="{4687FEB4-7E31-BE90-4875-06E3B6F5F622}"/>
              </a:ext>
            </a:extLst>
          </p:cNvPr>
          <p:cNvSpPr txBox="1"/>
          <p:nvPr/>
        </p:nvSpPr>
        <p:spPr>
          <a:xfrm>
            <a:off x="7018423" y="830056"/>
            <a:ext cx="3780213" cy="379656"/>
          </a:xfrm>
          <a:prstGeom prst="rect">
            <a:avLst/>
          </a:prstGeom>
          <a:solidFill>
            <a:srgbClr val="B1CAE1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121917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67" b="1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公司简况</a:t>
            </a:r>
          </a:p>
        </p:txBody>
      </p:sp>
    </p:spTree>
    <p:extLst>
      <p:ext uri="{BB962C8B-B14F-4D97-AF65-F5344CB8AC3E}">
        <p14:creationId xmlns:p14="http://schemas.microsoft.com/office/powerpoint/2010/main" val="31724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D94D57D-6345-4E7A-9B26-FFF1E7198DF6}"/>
              </a:ext>
            </a:extLst>
          </p:cNvPr>
          <p:cNvGrpSpPr/>
          <p:nvPr/>
        </p:nvGrpSpPr>
        <p:grpSpPr>
          <a:xfrm>
            <a:off x="2780595" y="2128206"/>
            <a:ext cx="5077457" cy="1486181"/>
            <a:chOff x="2780595" y="2128206"/>
            <a:chExt cx="5077457" cy="1486181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93F3A60-F9A7-4473-A33F-D876137FC6F9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5037822" y="3613482"/>
              <a:ext cx="1831670" cy="90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CF810B4-6240-4F43-8035-31CC523D5EE0}"/>
                </a:ext>
              </a:extLst>
            </p:cNvPr>
            <p:cNvSpPr txBox="1"/>
            <p:nvPr/>
          </p:nvSpPr>
          <p:spPr>
            <a:xfrm>
              <a:off x="2780595" y="2128206"/>
              <a:ext cx="5077457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 sz="1800" spc="0">
                  <a:solidFill>
                    <a:srgbClr val="000000"/>
                  </a:solidFill>
                </a:defRPr>
              </a:pPr>
              <a:r>
                <a:rPr lang="zh-CN" altLang="en-US" sz="1200" b="1" spc="24" dirty="0">
                  <a:solidFill>
                    <a:srgbClr val="002060"/>
                  </a:solidFill>
                  <a:cs typeface="+mn-ea"/>
                  <a:sym typeface="+mn-lt"/>
                </a:rPr>
                <a:t>大三的我，在第</a:t>
              </a:r>
              <a:r>
                <a:rPr lang="en-US" altLang="zh-CN" sz="1200" b="1" spc="24" dirty="0">
                  <a:solidFill>
                    <a:srgbClr val="002060"/>
                  </a:solidFill>
                  <a:cs typeface="+mn-ea"/>
                  <a:sym typeface="+mn-lt"/>
                </a:rPr>
                <a:t>28</a:t>
              </a:r>
              <a:r>
                <a:rPr lang="zh-CN" altLang="en-US" sz="1200" b="1" spc="24" dirty="0">
                  <a:solidFill>
                    <a:srgbClr val="002060"/>
                  </a:solidFill>
                  <a:cs typeface="+mn-ea"/>
                  <a:sym typeface="+mn-lt"/>
                </a:rPr>
                <a:t>届“冯如杯”学生学术科技作品竞赛中荣获一等奖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8F906C5-7447-4DED-BA62-FE80372BFD49}"/>
              </a:ext>
            </a:extLst>
          </p:cNvPr>
          <p:cNvGrpSpPr/>
          <p:nvPr/>
        </p:nvGrpSpPr>
        <p:grpSpPr>
          <a:xfrm>
            <a:off x="1284266" y="2343605"/>
            <a:ext cx="3955954" cy="1886778"/>
            <a:chOff x="1284266" y="2343605"/>
            <a:chExt cx="3955954" cy="188677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4E0B80D-AE83-4FD8-86D5-2C8ACC06C469}"/>
                </a:ext>
              </a:extLst>
            </p:cNvPr>
            <p:cNvCxnSpPr>
              <a:stCxn id="21" idx="6"/>
              <a:endCxn id="17" idx="2"/>
            </p:cNvCxnSpPr>
            <p:nvPr/>
          </p:nvCxnSpPr>
          <p:spPr>
            <a:xfrm>
              <a:off x="2569198" y="3606398"/>
              <a:ext cx="2150147" cy="70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03B8D2E-BDE0-47B8-9BDC-BDF79AFD2227}"/>
                </a:ext>
              </a:extLst>
            </p:cNvPr>
            <p:cNvSpPr txBox="1"/>
            <p:nvPr/>
          </p:nvSpPr>
          <p:spPr>
            <a:xfrm>
              <a:off x="4516945" y="386105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+mn-ea"/>
                  <a:sym typeface="+mn-lt"/>
                </a:rPr>
                <a:t>2018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115BA33-2867-4A8C-95E4-3A7CFE396919}"/>
                </a:ext>
              </a:extLst>
            </p:cNvPr>
            <p:cNvGrpSpPr/>
            <p:nvPr/>
          </p:nvGrpSpPr>
          <p:grpSpPr>
            <a:xfrm>
              <a:off x="2334298" y="2451947"/>
              <a:ext cx="101241" cy="1012020"/>
              <a:chOff x="2430300" y="2358353"/>
              <a:chExt cx="91702" cy="919422"/>
            </a:xfrm>
            <a:solidFill>
              <a:srgbClr val="00206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2424CEDE-F805-49DD-9DA0-3419A8C2C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8454" y="2358353"/>
                <a:ext cx="3548" cy="919422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3B035D6-E1B1-46E5-8262-C6461E37AB93}"/>
                  </a:ext>
                </a:extLst>
              </p:cNvPr>
              <p:cNvSpPr/>
              <p:nvPr/>
            </p:nvSpPr>
            <p:spPr>
              <a:xfrm>
                <a:off x="2430300" y="2358353"/>
                <a:ext cx="79174" cy="395871"/>
              </a:xfrm>
              <a:prstGeom prst="rect">
                <a:avLst/>
              </a:prstGeom>
              <a:grpFill/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EEAE5E5-E3AE-4781-A878-06FBA20A421E}"/>
                </a:ext>
              </a:extLst>
            </p:cNvPr>
            <p:cNvSpPr txBox="1"/>
            <p:nvPr/>
          </p:nvSpPr>
          <p:spPr>
            <a:xfrm>
              <a:off x="1284266" y="2343605"/>
              <a:ext cx="395595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 sz="1800" spc="0">
                  <a:solidFill>
                    <a:srgbClr val="000000"/>
                  </a:solidFill>
                </a:defRPr>
              </a:pPr>
              <a:r>
                <a:rPr lang="zh-CN" altLang="en-US" sz="1200" b="1" spc="24" dirty="0">
                  <a:solidFill>
                    <a:srgbClr val="002060"/>
                  </a:solidFill>
                  <a:cs typeface="+mn-ea"/>
                  <a:sym typeface="+mn-lt"/>
                </a:rPr>
                <a:t>我成为北航人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1D82E25-87AC-4A4A-9466-F16E17A89503}"/>
                </a:ext>
              </a:extLst>
            </p:cNvPr>
            <p:cNvSpPr/>
            <p:nvPr/>
          </p:nvSpPr>
          <p:spPr>
            <a:xfrm>
              <a:off x="4719345" y="3454243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DF53DF-5B51-4F35-8FC2-83555AA934FC}"/>
              </a:ext>
            </a:extLst>
          </p:cNvPr>
          <p:cNvGrpSpPr/>
          <p:nvPr/>
        </p:nvGrpSpPr>
        <p:grpSpPr>
          <a:xfrm>
            <a:off x="516192" y="3447159"/>
            <a:ext cx="2257826" cy="783224"/>
            <a:chOff x="516192" y="3447159"/>
            <a:chExt cx="2257826" cy="78322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15A27E9-5C15-4D01-A241-8AB75548EB14}"/>
                </a:ext>
              </a:extLst>
            </p:cNvPr>
            <p:cNvSpPr/>
            <p:nvPr/>
          </p:nvSpPr>
          <p:spPr>
            <a:xfrm>
              <a:off x="2250721" y="3447159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562C90A-460F-4D7C-BF5F-F9C88CB64A6F}"/>
                </a:ext>
              </a:extLst>
            </p:cNvPr>
            <p:cNvSpPr txBox="1"/>
            <p:nvPr/>
          </p:nvSpPr>
          <p:spPr>
            <a:xfrm>
              <a:off x="2050743" y="386105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+mn-ea"/>
                  <a:sym typeface="+mn-lt"/>
                </a:rPr>
                <a:t>2015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3C9843E-5A2B-4BC2-8B52-B303105A21F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516192" y="3606398"/>
              <a:ext cx="1734529" cy="617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75DECAF-2895-45C6-B5F5-6D2D7DC2796E}"/>
              </a:ext>
            </a:extLst>
          </p:cNvPr>
          <p:cNvGrpSpPr/>
          <p:nvPr/>
        </p:nvGrpSpPr>
        <p:grpSpPr>
          <a:xfrm>
            <a:off x="4924165" y="3454243"/>
            <a:ext cx="6231515" cy="1731142"/>
            <a:chOff x="7491869" y="3460422"/>
            <a:chExt cx="6231515" cy="173114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169252E-BCC1-499A-B01F-EC7FFF77D164}"/>
                </a:ext>
              </a:extLst>
            </p:cNvPr>
            <p:cNvSpPr txBox="1"/>
            <p:nvPr/>
          </p:nvSpPr>
          <p:spPr>
            <a:xfrm>
              <a:off x="9454193" y="386105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+mn-ea"/>
                  <a:sym typeface="+mn-lt"/>
                </a:rPr>
                <a:t>2019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EECA393-08AF-4FD9-A4A4-76F70111D4D6}"/>
                </a:ext>
              </a:extLst>
            </p:cNvPr>
            <p:cNvCxnSpPr/>
            <p:nvPr/>
          </p:nvCxnSpPr>
          <p:spPr>
            <a:xfrm flipH="1">
              <a:off x="10897519" y="3608078"/>
              <a:ext cx="650" cy="1583486"/>
            </a:xfrm>
            <a:prstGeom prst="line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518A07D-730D-4233-86BB-58A67F70B44F}"/>
                </a:ext>
              </a:extLst>
            </p:cNvPr>
            <p:cNvSpPr/>
            <p:nvPr/>
          </p:nvSpPr>
          <p:spPr>
            <a:xfrm>
              <a:off x="9642016" y="3460422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D0901BE-38D7-4BC6-B6D6-4CACEEE681B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7491869" y="3619661"/>
              <a:ext cx="2150147" cy="90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81D41F7-6DBA-4509-9FB5-2C91E2026C68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9960493" y="3619661"/>
              <a:ext cx="3762891" cy="733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2188938" y="544421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309">
              <a:defRPr/>
            </a:pPr>
            <a:r>
              <a:rPr lang="zh-CN" altLang="en-US" sz="2800" b="1" spc="600" dirty="0">
                <a:solidFill>
                  <a:srgbClr val="002060"/>
                </a:solidFill>
                <a:cs typeface="+mn-ea"/>
                <a:sym typeface="+mn-lt"/>
              </a:rPr>
              <a:t>创业的故事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9552E57-AC8D-4A0B-8E53-ED1DA512644A}"/>
              </a:ext>
            </a:extLst>
          </p:cNvPr>
          <p:cNvCxnSpPr>
            <a:cxnSpLocks/>
          </p:cNvCxnSpPr>
          <p:nvPr/>
        </p:nvCxnSpPr>
        <p:spPr>
          <a:xfrm flipH="1">
            <a:off x="4901787" y="2460624"/>
            <a:ext cx="10777" cy="1075525"/>
          </a:xfrm>
          <a:prstGeom prst="line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26CA9AF-570E-4B8C-8E00-A0B6AB739E8A}"/>
              </a:ext>
            </a:extLst>
          </p:cNvPr>
          <p:cNvSpPr/>
          <p:nvPr/>
        </p:nvSpPr>
        <p:spPr>
          <a:xfrm>
            <a:off x="4822683" y="2460624"/>
            <a:ext cx="79174" cy="3958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C883F81-A2AC-40AB-B590-4105C6DC50E3}"/>
              </a:ext>
            </a:extLst>
          </p:cNvPr>
          <p:cNvSpPr txBox="1"/>
          <p:nvPr/>
        </p:nvSpPr>
        <p:spPr>
          <a:xfrm>
            <a:off x="7817700" y="1886413"/>
            <a:ext cx="3999167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凭借投影设备的最初原型，再次斩获“冯如杯”一等奖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同时荣获“冯如杯”学生创业大赛优秀学生企业奖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之后参加第</a:t>
            </a:r>
            <a:r>
              <a:rPr lang="en-US" altLang="zh-CN" sz="1200" b="1" spc="24" dirty="0">
                <a:solidFill>
                  <a:srgbClr val="002060"/>
                </a:solidFill>
                <a:cs typeface="+mn-ea"/>
                <a:sym typeface="+mn-lt"/>
              </a:rPr>
              <a:t>5</a:t>
            </a: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届中国“互联网</a:t>
            </a:r>
            <a:r>
              <a:rPr lang="en-US" altLang="zh-CN" sz="1200" b="1" spc="24" dirty="0">
                <a:solidFill>
                  <a:srgbClr val="002060"/>
                </a:solidFill>
                <a:cs typeface="+mn-ea"/>
                <a:sym typeface="+mn-lt"/>
              </a:rPr>
              <a:t>+</a:t>
            </a: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”大学生创新创业大赛（北京赛区）一等奖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FEB24C-FAB3-4C75-83FE-6DFFB18CCEAE}"/>
              </a:ext>
            </a:extLst>
          </p:cNvPr>
          <p:cNvSpPr txBox="1"/>
          <p:nvPr/>
        </p:nvSpPr>
        <p:spPr>
          <a:xfrm>
            <a:off x="5286900" y="5281248"/>
            <a:ext cx="113734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科技辅导员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组建创业团队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EF5DB65-5338-4ECD-9D05-C3EE9FFC2E83}"/>
              </a:ext>
            </a:extLst>
          </p:cNvPr>
          <p:cNvCxnSpPr/>
          <p:nvPr/>
        </p:nvCxnSpPr>
        <p:spPr>
          <a:xfrm flipH="1">
            <a:off x="5861558" y="3612063"/>
            <a:ext cx="650" cy="1583486"/>
          </a:xfrm>
          <a:prstGeom prst="line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D620A182-3278-4BC4-8A62-D6B5B0AF40B0}"/>
              </a:ext>
            </a:extLst>
          </p:cNvPr>
          <p:cNvSpPr/>
          <p:nvPr/>
        </p:nvSpPr>
        <p:spPr>
          <a:xfrm>
            <a:off x="5776398" y="4799678"/>
            <a:ext cx="79174" cy="3958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9C1CB62-DD43-4D89-B322-FE22B00D2F28}"/>
              </a:ext>
            </a:extLst>
          </p:cNvPr>
          <p:cNvSpPr/>
          <p:nvPr/>
        </p:nvSpPr>
        <p:spPr>
          <a:xfrm>
            <a:off x="8255312" y="4789514"/>
            <a:ext cx="79174" cy="3958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6A380B8-4A1D-4047-8A42-B208D5EEAB31}"/>
              </a:ext>
            </a:extLst>
          </p:cNvPr>
          <p:cNvCxnSpPr>
            <a:cxnSpLocks/>
          </p:cNvCxnSpPr>
          <p:nvPr/>
        </p:nvCxnSpPr>
        <p:spPr>
          <a:xfrm flipH="1">
            <a:off x="7817700" y="2545294"/>
            <a:ext cx="10777" cy="1075525"/>
          </a:xfrm>
          <a:prstGeom prst="line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84EF8FDF-CE5F-4C68-8957-F03E2B0DA36C}"/>
              </a:ext>
            </a:extLst>
          </p:cNvPr>
          <p:cNvSpPr/>
          <p:nvPr/>
        </p:nvSpPr>
        <p:spPr>
          <a:xfrm>
            <a:off x="7738596" y="2552067"/>
            <a:ext cx="79174" cy="3958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EFCA31-D0C7-4D00-A927-F75F0FD1C9E6}"/>
              </a:ext>
            </a:extLst>
          </p:cNvPr>
          <p:cNvSpPr txBox="1"/>
          <p:nvPr/>
        </p:nvSpPr>
        <p:spPr>
          <a:xfrm>
            <a:off x="7265079" y="5190192"/>
            <a:ext cx="3656891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 b="1" spc="24" dirty="0">
                <a:solidFill>
                  <a:srgbClr val="002060"/>
                </a:solidFill>
                <a:cs typeface="+mn-ea"/>
                <a:sym typeface="+mn-lt"/>
              </a:rPr>
              <a:t>2019</a:t>
            </a: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年度“北航榜样</a:t>
            </a:r>
            <a:r>
              <a:rPr lang="en-US" altLang="zh-CN" sz="1200" b="1" spc="24" dirty="0">
                <a:solidFill>
                  <a:srgbClr val="002060"/>
                </a:solidFill>
                <a:cs typeface="+mn-ea"/>
                <a:sym typeface="+mn-lt"/>
              </a:rPr>
              <a:t>—</a:t>
            </a: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创业拓梦之星”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获得由北航投资和启迪基金领投的种子轮融资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我成立了北京深光科技有限公司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正式开启了创业路上的征程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grpSp>
        <p:nvGrpSpPr>
          <p:cNvPr id="42" name="组 91">
            <a:extLst>
              <a:ext uri="{FF2B5EF4-FFF2-40B4-BE49-F238E27FC236}">
                <a16:creationId xmlns:a16="http://schemas.microsoft.com/office/drawing/2014/main" id="{D7AB3872-7DAD-40F0-A2A7-F5CB02FB45AB}"/>
              </a:ext>
            </a:extLst>
          </p:cNvPr>
          <p:cNvGrpSpPr/>
          <p:nvPr/>
        </p:nvGrpSpPr>
        <p:grpSpPr>
          <a:xfrm>
            <a:off x="5173893" y="-116487"/>
            <a:ext cx="6913169" cy="1026114"/>
            <a:chOff x="-73559" y="-171400"/>
            <a:chExt cx="9217559" cy="1368152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F9AFB6E-94FC-41DC-81C1-4770BF5B39AD}"/>
                </a:ext>
              </a:extLst>
            </p:cNvPr>
            <p:cNvCxnSpPr/>
            <p:nvPr/>
          </p:nvCxnSpPr>
          <p:spPr>
            <a:xfrm>
              <a:off x="3419872" y="619917"/>
              <a:ext cx="5724128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CAB9BF"/>
                  </a:gs>
                  <a:gs pos="48000">
                    <a:schemeClr val="bg1">
                      <a:lumMod val="85000"/>
                    </a:schemeClr>
                  </a:gs>
                  <a:gs pos="79000">
                    <a:srgbClr val="4975A4"/>
                  </a:gs>
                  <a:gs pos="100000">
                    <a:srgbClr val="48466E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0B9E61D-E06D-48A5-89FF-CD7301EB3A3E}"/>
                </a:ext>
              </a:extLst>
            </p:cNvPr>
            <p:cNvCxnSpPr/>
            <p:nvPr/>
          </p:nvCxnSpPr>
          <p:spPr>
            <a:xfrm>
              <a:off x="-73559" y="619916"/>
              <a:ext cx="767679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CAB9BF"/>
                  </a:gs>
                  <a:gs pos="48000">
                    <a:schemeClr val="bg1">
                      <a:lumMod val="85000"/>
                    </a:schemeClr>
                  </a:gs>
                  <a:gs pos="79000">
                    <a:srgbClr val="4975A4"/>
                  </a:gs>
                  <a:gs pos="100000">
                    <a:srgbClr val="48466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2DCAE65-DB6F-49B6-BE53-51C7DDF1B5B9}"/>
                </a:ext>
              </a:extLst>
            </p:cNvPr>
            <p:cNvSpPr txBox="1"/>
            <p:nvPr/>
          </p:nvSpPr>
          <p:spPr>
            <a:xfrm>
              <a:off x="911600" y="347084"/>
              <a:ext cx="29135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0" name="组 71">
              <a:extLst>
                <a:ext uri="{FF2B5EF4-FFF2-40B4-BE49-F238E27FC236}">
                  <a16:creationId xmlns:a16="http://schemas.microsoft.com/office/drawing/2014/main" id="{71DA3143-5AF7-416C-8C6C-0AD454BE75A9}"/>
                </a:ext>
              </a:extLst>
            </p:cNvPr>
            <p:cNvGrpSpPr/>
            <p:nvPr/>
          </p:nvGrpSpPr>
          <p:grpSpPr>
            <a:xfrm>
              <a:off x="1043608" y="-171400"/>
              <a:ext cx="1764886" cy="1368152"/>
              <a:chOff x="1722034" y="-243408"/>
              <a:chExt cx="1950664" cy="1512168"/>
            </a:xfrm>
          </p:grpSpPr>
          <p:sp>
            <p:nvSpPr>
              <p:cNvPr id="56" name="任意多边形 65">
                <a:extLst>
                  <a:ext uri="{FF2B5EF4-FFF2-40B4-BE49-F238E27FC236}">
                    <a16:creationId xmlns:a16="http://schemas.microsoft.com/office/drawing/2014/main" id="{E3B3ECF8-BD7A-4694-8AD9-5BBBFE9254F2}"/>
                  </a:ext>
                </a:extLst>
              </p:cNvPr>
              <p:cNvSpPr/>
              <p:nvPr/>
            </p:nvSpPr>
            <p:spPr>
              <a:xfrm>
                <a:off x="1722034" y="-243408"/>
                <a:ext cx="1837544" cy="1512168"/>
              </a:xfrm>
              <a:custGeom>
                <a:avLst/>
                <a:gdLst>
                  <a:gd name="connsiteX0" fmla="*/ 36897 w 2450058"/>
                  <a:gd name="connsiteY0" fmla="*/ 1942430 h 2016224"/>
                  <a:gd name="connsiteX1" fmla="*/ 73794 w 2450058"/>
                  <a:gd name="connsiteY1" fmla="*/ 1979327 h 2016224"/>
                  <a:gd name="connsiteX2" fmla="*/ 36897 w 2450058"/>
                  <a:gd name="connsiteY2" fmla="*/ 2016224 h 2016224"/>
                  <a:gd name="connsiteX3" fmla="*/ 0 w 2450058"/>
                  <a:gd name="connsiteY3" fmla="*/ 1979327 h 2016224"/>
                  <a:gd name="connsiteX4" fmla="*/ 36897 w 2450058"/>
                  <a:gd name="connsiteY4" fmla="*/ 1942430 h 2016224"/>
                  <a:gd name="connsiteX5" fmla="*/ 271810 w 2450058"/>
                  <a:gd name="connsiteY5" fmla="*/ 1726406 h 2016224"/>
                  <a:gd name="connsiteX6" fmla="*/ 325810 w 2450058"/>
                  <a:gd name="connsiteY6" fmla="*/ 1780406 h 2016224"/>
                  <a:gd name="connsiteX7" fmla="*/ 271810 w 2450058"/>
                  <a:gd name="connsiteY7" fmla="*/ 1834406 h 2016224"/>
                  <a:gd name="connsiteX8" fmla="*/ 217810 w 2450058"/>
                  <a:gd name="connsiteY8" fmla="*/ 1780406 h 2016224"/>
                  <a:gd name="connsiteX9" fmla="*/ 271810 w 2450058"/>
                  <a:gd name="connsiteY9" fmla="*/ 1726406 h 2016224"/>
                  <a:gd name="connsiteX10" fmla="*/ 2000002 w 2450058"/>
                  <a:gd name="connsiteY10" fmla="*/ 648072 h 2016224"/>
                  <a:gd name="connsiteX11" fmla="*/ 2054002 w 2450058"/>
                  <a:gd name="connsiteY11" fmla="*/ 702072 h 2016224"/>
                  <a:gd name="connsiteX12" fmla="*/ 2000002 w 2450058"/>
                  <a:gd name="connsiteY12" fmla="*/ 756072 h 2016224"/>
                  <a:gd name="connsiteX13" fmla="*/ 1946002 w 2450058"/>
                  <a:gd name="connsiteY13" fmla="*/ 702072 h 2016224"/>
                  <a:gd name="connsiteX14" fmla="*/ 2000002 w 2450058"/>
                  <a:gd name="connsiteY14" fmla="*/ 648072 h 2016224"/>
                  <a:gd name="connsiteX15" fmla="*/ 1558954 w 2450058"/>
                  <a:gd name="connsiteY15" fmla="*/ 421441 h 2016224"/>
                  <a:gd name="connsiteX16" fmla="*/ 1603954 w 2450058"/>
                  <a:gd name="connsiteY16" fmla="*/ 466441 h 2016224"/>
                  <a:gd name="connsiteX17" fmla="*/ 1558954 w 2450058"/>
                  <a:gd name="connsiteY17" fmla="*/ 511441 h 2016224"/>
                  <a:gd name="connsiteX18" fmla="*/ 1513954 w 2450058"/>
                  <a:gd name="connsiteY18" fmla="*/ 466441 h 2016224"/>
                  <a:gd name="connsiteX19" fmla="*/ 1558954 w 2450058"/>
                  <a:gd name="connsiteY19" fmla="*/ 421441 h 2016224"/>
                  <a:gd name="connsiteX20" fmla="*/ 2413161 w 2450058"/>
                  <a:gd name="connsiteY20" fmla="*/ 0 h 2016224"/>
                  <a:gd name="connsiteX21" fmla="*/ 2450058 w 2450058"/>
                  <a:gd name="connsiteY21" fmla="*/ 36897 h 2016224"/>
                  <a:gd name="connsiteX22" fmla="*/ 2413161 w 2450058"/>
                  <a:gd name="connsiteY22" fmla="*/ 73794 h 2016224"/>
                  <a:gd name="connsiteX23" fmla="*/ 2376264 w 2450058"/>
                  <a:gd name="connsiteY23" fmla="*/ 36897 h 2016224"/>
                  <a:gd name="connsiteX24" fmla="*/ 2413161 w 2450058"/>
                  <a:gd name="connsiteY24" fmla="*/ 0 h 20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50058" h="2016224">
                    <a:moveTo>
                      <a:pt x="36897" y="1942430"/>
                    </a:moveTo>
                    <a:cubicBezTo>
                      <a:pt x="57275" y="1942430"/>
                      <a:pt x="73794" y="1958949"/>
                      <a:pt x="73794" y="1979327"/>
                    </a:cubicBezTo>
                    <a:cubicBezTo>
                      <a:pt x="73794" y="1999705"/>
                      <a:pt x="57275" y="2016224"/>
                      <a:pt x="36897" y="2016224"/>
                    </a:cubicBezTo>
                    <a:cubicBezTo>
                      <a:pt x="16519" y="2016224"/>
                      <a:pt x="0" y="1999705"/>
                      <a:pt x="0" y="1979327"/>
                    </a:cubicBezTo>
                    <a:cubicBezTo>
                      <a:pt x="0" y="1958949"/>
                      <a:pt x="16519" y="1942430"/>
                      <a:pt x="36897" y="1942430"/>
                    </a:cubicBezTo>
                    <a:close/>
                    <a:moveTo>
                      <a:pt x="271810" y="1726406"/>
                    </a:moveTo>
                    <a:cubicBezTo>
                      <a:pt x="301633" y="1726406"/>
                      <a:pt x="325810" y="1750583"/>
                      <a:pt x="325810" y="1780406"/>
                    </a:cubicBezTo>
                    <a:cubicBezTo>
                      <a:pt x="325810" y="1810229"/>
                      <a:pt x="301633" y="1834406"/>
                      <a:pt x="271810" y="1834406"/>
                    </a:cubicBezTo>
                    <a:cubicBezTo>
                      <a:pt x="241987" y="1834406"/>
                      <a:pt x="217810" y="1810229"/>
                      <a:pt x="217810" y="1780406"/>
                    </a:cubicBezTo>
                    <a:cubicBezTo>
                      <a:pt x="217810" y="1750583"/>
                      <a:pt x="241987" y="1726406"/>
                      <a:pt x="271810" y="1726406"/>
                    </a:cubicBezTo>
                    <a:close/>
                    <a:moveTo>
                      <a:pt x="2000002" y="648072"/>
                    </a:moveTo>
                    <a:cubicBezTo>
                      <a:pt x="2029825" y="648072"/>
                      <a:pt x="2054002" y="672249"/>
                      <a:pt x="2054002" y="702072"/>
                    </a:cubicBezTo>
                    <a:cubicBezTo>
                      <a:pt x="2054002" y="731895"/>
                      <a:pt x="2029825" y="756072"/>
                      <a:pt x="2000002" y="756072"/>
                    </a:cubicBezTo>
                    <a:cubicBezTo>
                      <a:pt x="1970179" y="756072"/>
                      <a:pt x="1946002" y="731895"/>
                      <a:pt x="1946002" y="702072"/>
                    </a:cubicBezTo>
                    <a:cubicBezTo>
                      <a:pt x="1946002" y="672249"/>
                      <a:pt x="1970179" y="648072"/>
                      <a:pt x="2000002" y="648072"/>
                    </a:cubicBezTo>
                    <a:close/>
                    <a:moveTo>
                      <a:pt x="1558954" y="421441"/>
                    </a:moveTo>
                    <a:cubicBezTo>
                      <a:pt x="1583807" y="421441"/>
                      <a:pt x="1603954" y="441588"/>
                      <a:pt x="1603954" y="466441"/>
                    </a:cubicBezTo>
                    <a:cubicBezTo>
                      <a:pt x="1603954" y="491294"/>
                      <a:pt x="1583807" y="511441"/>
                      <a:pt x="1558954" y="511441"/>
                    </a:cubicBezTo>
                    <a:cubicBezTo>
                      <a:pt x="1534101" y="511441"/>
                      <a:pt x="1513954" y="491294"/>
                      <a:pt x="1513954" y="466441"/>
                    </a:cubicBezTo>
                    <a:cubicBezTo>
                      <a:pt x="1513954" y="441588"/>
                      <a:pt x="1534101" y="421441"/>
                      <a:pt x="1558954" y="421441"/>
                    </a:cubicBezTo>
                    <a:close/>
                    <a:moveTo>
                      <a:pt x="2413161" y="0"/>
                    </a:moveTo>
                    <a:cubicBezTo>
                      <a:pt x="2433539" y="0"/>
                      <a:pt x="2450058" y="16519"/>
                      <a:pt x="2450058" y="36897"/>
                    </a:cubicBezTo>
                    <a:cubicBezTo>
                      <a:pt x="2450058" y="57275"/>
                      <a:pt x="2433539" y="73794"/>
                      <a:pt x="2413161" y="73794"/>
                    </a:cubicBezTo>
                    <a:cubicBezTo>
                      <a:pt x="2392783" y="73794"/>
                      <a:pt x="2376264" y="57275"/>
                      <a:pt x="2376264" y="36897"/>
                    </a:cubicBezTo>
                    <a:cubicBezTo>
                      <a:pt x="2376264" y="16519"/>
                      <a:pt x="2392783" y="0"/>
                      <a:pt x="2413161" y="0"/>
                    </a:cubicBezTo>
                    <a:close/>
                  </a:path>
                </a:pathLst>
              </a:custGeom>
              <a:gradFill>
                <a:gsLst>
                  <a:gs pos="92000">
                    <a:srgbClr val="514F7D"/>
                  </a:gs>
                  <a:gs pos="0">
                    <a:schemeClr val="bg1">
                      <a:lumMod val="75000"/>
                    </a:schemeClr>
                  </a:gs>
                  <a:gs pos="58000">
                    <a:srgbClr val="6E7CA4"/>
                  </a:gs>
                  <a:gs pos="58000">
                    <a:srgbClr val="6E7CA4"/>
                  </a:gs>
                  <a:gs pos="26000">
                    <a:srgbClr val="8BA9C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DFE87FB-E724-4319-807D-4A0FCFED7900}"/>
                  </a:ext>
                </a:extLst>
              </p:cNvPr>
              <p:cNvSpPr/>
              <p:nvPr/>
            </p:nvSpPr>
            <p:spPr>
              <a:xfrm>
                <a:off x="3601085" y="117027"/>
                <a:ext cx="71613" cy="71613"/>
              </a:xfrm>
              <a:prstGeom prst="ellipse">
                <a:avLst/>
              </a:prstGeom>
              <a:solidFill>
                <a:srgbClr val="BDB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6BD9D62-9918-47B5-812F-65AD62A0281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367" y="0"/>
              <a:ext cx="2283195" cy="599144"/>
            </a:xfrm>
            <a:prstGeom prst="rect">
              <a:avLst/>
            </a:prstGeom>
          </p:spPr>
        </p:pic>
      </p:grpSp>
      <p:grpSp>
        <p:nvGrpSpPr>
          <p:cNvPr id="58" name="Group 113">
            <a:extLst>
              <a:ext uri="{FF2B5EF4-FFF2-40B4-BE49-F238E27FC236}">
                <a16:creationId xmlns:a16="http://schemas.microsoft.com/office/drawing/2014/main" id="{DD2943BB-88AE-48AD-B607-C553968E6CE5}"/>
              </a:ext>
            </a:extLst>
          </p:cNvPr>
          <p:cNvGrpSpPr/>
          <p:nvPr/>
        </p:nvGrpSpPr>
        <p:grpSpPr>
          <a:xfrm rot="7377629">
            <a:off x="1050371" y="762437"/>
            <a:ext cx="1234736" cy="1216185"/>
            <a:chOff x="811876" y="3094925"/>
            <a:chExt cx="1690688" cy="1665287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3B3ADF3B-9DB8-4584-84E5-FA4B9D3FBE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0" name="Freeform: Shape 6">
              <a:extLst>
                <a:ext uri="{FF2B5EF4-FFF2-40B4-BE49-F238E27FC236}">
                  <a16:creationId xmlns:a16="http://schemas.microsoft.com/office/drawing/2014/main" id="{BD604851-6098-4034-A0EE-017F9794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1" name="Freeform: Shape 7">
              <a:extLst>
                <a:ext uri="{FF2B5EF4-FFF2-40B4-BE49-F238E27FC236}">
                  <a16:creationId xmlns:a16="http://schemas.microsoft.com/office/drawing/2014/main" id="{9AC8FC07-2257-4E3E-8CE0-0A81E7CCB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2" name="Freeform: Shape 8">
              <a:extLst>
                <a:ext uri="{FF2B5EF4-FFF2-40B4-BE49-F238E27FC236}">
                  <a16:creationId xmlns:a16="http://schemas.microsoft.com/office/drawing/2014/main" id="{ED45DC93-B966-4AAA-A1F0-43C303792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3" name="Freeform: Shape 10">
              <a:extLst>
                <a:ext uri="{FF2B5EF4-FFF2-40B4-BE49-F238E27FC236}">
                  <a16:creationId xmlns:a16="http://schemas.microsoft.com/office/drawing/2014/main" id="{F8C60666-7468-4B23-A02F-4AA1854B6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4" name="Freeform: Shape 11">
              <a:extLst>
                <a:ext uri="{FF2B5EF4-FFF2-40B4-BE49-F238E27FC236}">
                  <a16:creationId xmlns:a16="http://schemas.microsoft.com/office/drawing/2014/main" id="{606155FA-8A0E-4E12-8AAF-88B9E81C0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5" name="Freeform: Shape 12">
              <a:extLst>
                <a:ext uri="{FF2B5EF4-FFF2-40B4-BE49-F238E27FC236}">
                  <a16:creationId xmlns:a16="http://schemas.microsoft.com/office/drawing/2014/main" id="{3571836D-0C75-4C94-B4C6-624CB675D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6" name="Freeform: Shape 14">
              <a:extLst>
                <a:ext uri="{FF2B5EF4-FFF2-40B4-BE49-F238E27FC236}">
                  <a16:creationId xmlns:a16="http://schemas.microsoft.com/office/drawing/2014/main" id="{FF882EC5-EA71-4C8A-9473-23F236EDD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7" name="Freeform: Shape 15">
              <a:extLst>
                <a:ext uri="{FF2B5EF4-FFF2-40B4-BE49-F238E27FC236}">
                  <a16:creationId xmlns:a16="http://schemas.microsoft.com/office/drawing/2014/main" id="{EE7E9FD2-273B-4A95-A723-F3A61295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8" name="Freeform: Shape 16">
              <a:extLst>
                <a:ext uri="{FF2B5EF4-FFF2-40B4-BE49-F238E27FC236}">
                  <a16:creationId xmlns:a16="http://schemas.microsoft.com/office/drawing/2014/main" id="{860880DF-3696-4BEC-A895-4043EE20F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9" name="Freeform: Shape 17">
              <a:extLst>
                <a:ext uri="{FF2B5EF4-FFF2-40B4-BE49-F238E27FC236}">
                  <a16:creationId xmlns:a16="http://schemas.microsoft.com/office/drawing/2014/main" id="{E446798D-92F7-47D0-B416-64A149CD6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0" name="Freeform: Shape 18">
              <a:extLst>
                <a:ext uri="{FF2B5EF4-FFF2-40B4-BE49-F238E27FC236}">
                  <a16:creationId xmlns:a16="http://schemas.microsoft.com/office/drawing/2014/main" id="{A88576AE-3017-44CF-BF2E-85F1BE50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1" name="Freeform: Shape 19">
              <a:extLst>
                <a:ext uri="{FF2B5EF4-FFF2-40B4-BE49-F238E27FC236}">
                  <a16:creationId xmlns:a16="http://schemas.microsoft.com/office/drawing/2014/main" id="{3297F4B1-EFD0-4AC5-93BE-C6284C2F3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2" name="Freeform: Shape 20">
              <a:extLst>
                <a:ext uri="{FF2B5EF4-FFF2-40B4-BE49-F238E27FC236}">
                  <a16:creationId xmlns:a16="http://schemas.microsoft.com/office/drawing/2014/main" id="{BE7F6576-3329-4858-981F-A1D36DB8A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3" name="Freeform: Shape 21">
              <a:extLst>
                <a:ext uri="{FF2B5EF4-FFF2-40B4-BE49-F238E27FC236}">
                  <a16:creationId xmlns:a16="http://schemas.microsoft.com/office/drawing/2014/main" id="{886B9CA8-F846-4C2D-AA09-8EB62CB69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4" name="Freeform: Shape 22">
              <a:extLst>
                <a:ext uri="{FF2B5EF4-FFF2-40B4-BE49-F238E27FC236}">
                  <a16:creationId xmlns:a16="http://schemas.microsoft.com/office/drawing/2014/main" id="{655D82C3-F452-4C46-86B9-B6ABFC861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Freeform: Shape 23">
              <a:extLst>
                <a:ext uri="{FF2B5EF4-FFF2-40B4-BE49-F238E27FC236}">
                  <a16:creationId xmlns:a16="http://schemas.microsoft.com/office/drawing/2014/main" id="{9E04FABA-7621-4F7E-93A5-499E5D944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3D3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6" name="Freeform: Shape 24">
              <a:extLst>
                <a:ext uri="{FF2B5EF4-FFF2-40B4-BE49-F238E27FC236}">
                  <a16:creationId xmlns:a16="http://schemas.microsoft.com/office/drawing/2014/main" id="{C2848025-54ED-48DC-A50E-18D61F5F4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7" name="Freeform: Shape 25">
              <a:extLst>
                <a:ext uri="{FF2B5EF4-FFF2-40B4-BE49-F238E27FC236}">
                  <a16:creationId xmlns:a16="http://schemas.microsoft.com/office/drawing/2014/main" id="{2A783192-FD1A-4D6F-A791-019BB3C42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8" name="Freeform: Shape 26">
              <a:extLst>
                <a:ext uri="{FF2B5EF4-FFF2-40B4-BE49-F238E27FC236}">
                  <a16:creationId xmlns:a16="http://schemas.microsoft.com/office/drawing/2014/main" id="{FCB703E9-573E-447D-83CD-050E8CCB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9" name="Freeform: Shape 27">
              <a:extLst>
                <a:ext uri="{FF2B5EF4-FFF2-40B4-BE49-F238E27FC236}">
                  <a16:creationId xmlns:a16="http://schemas.microsoft.com/office/drawing/2014/main" id="{6DDFADDE-BCC0-4EB4-8477-40F79CE66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F3D3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0" name="Freeform: Shape 28">
              <a:extLst>
                <a:ext uri="{FF2B5EF4-FFF2-40B4-BE49-F238E27FC236}">
                  <a16:creationId xmlns:a16="http://schemas.microsoft.com/office/drawing/2014/main" id="{75F3D547-6C42-46D7-8132-F00CCDA4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1" name="Freeform: Shape 29">
              <a:extLst>
                <a:ext uri="{FF2B5EF4-FFF2-40B4-BE49-F238E27FC236}">
                  <a16:creationId xmlns:a16="http://schemas.microsoft.com/office/drawing/2014/main" id="{265BA799-CCA5-4E31-97E0-8C4055FD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2" name="Freeform: Shape 30">
              <a:extLst>
                <a:ext uri="{FF2B5EF4-FFF2-40B4-BE49-F238E27FC236}">
                  <a16:creationId xmlns:a16="http://schemas.microsoft.com/office/drawing/2014/main" id="{D2F041A1-C246-4A84-9564-6CD31FE31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3" name="Freeform: Shape 31">
              <a:extLst>
                <a:ext uri="{FF2B5EF4-FFF2-40B4-BE49-F238E27FC236}">
                  <a16:creationId xmlns:a16="http://schemas.microsoft.com/office/drawing/2014/main" id="{FAD520AC-CCFE-4D32-B77E-02E3D877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4" name="Freeform: Shape 32">
              <a:extLst>
                <a:ext uri="{FF2B5EF4-FFF2-40B4-BE49-F238E27FC236}">
                  <a16:creationId xmlns:a16="http://schemas.microsoft.com/office/drawing/2014/main" id="{65038D54-9131-4FE1-9944-378EF5373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5" name="Freeform: Shape 33">
              <a:extLst>
                <a:ext uri="{FF2B5EF4-FFF2-40B4-BE49-F238E27FC236}">
                  <a16:creationId xmlns:a16="http://schemas.microsoft.com/office/drawing/2014/main" id="{DC86E5B0-ECD8-4FB0-BF8C-4EFBA6520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6" name="Freeform: Shape 34">
              <a:extLst>
                <a:ext uri="{FF2B5EF4-FFF2-40B4-BE49-F238E27FC236}">
                  <a16:creationId xmlns:a16="http://schemas.microsoft.com/office/drawing/2014/main" id="{43249A8B-ABA0-4579-BA05-2C4C1AA33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7" name="Freeform: Shape 35">
              <a:extLst>
                <a:ext uri="{FF2B5EF4-FFF2-40B4-BE49-F238E27FC236}">
                  <a16:creationId xmlns:a16="http://schemas.microsoft.com/office/drawing/2014/main" id="{FA5C4BED-3189-46CD-A691-5153CA9CF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8" name="Freeform: Shape 36">
              <a:extLst>
                <a:ext uri="{FF2B5EF4-FFF2-40B4-BE49-F238E27FC236}">
                  <a16:creationId xmlns:a16="http://schemas.microsoft.com/office/drawing/2014/main" id="{756873F1-E99F-464D-870D-C5F317481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9" name="Freeform: Shape 37">
              <a:extLst>
                <a:ext uri="{FF2B5EF4-FFF2-40B4-BE49-F238E27FC236}">
                  <a16:creationId xmlns:a16="http://schemas.microsoft.com/office/drawing/2014/main" id="{69624FA7-9BC5-4044-80DF-6203351AA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0" name="Freeform: Shape 39">
              <a:extLst>
                <a:ext uri="{FF2B5EF4-FFF2-40B4-BE49-F238E27FC236}">
                  <a16:creationId xmlns:a16="http://schemas.microsoft.com/office/drawing/2014/main" id="{93A3FF37-3DFB-4A77-9A15-398A6B937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Freeform: Shape 40">
              <a:extLst>
                <a:ext uri="{FF2B5EF4-FFF2-40B4-BE49-F238E27FC236}">
                  <a16:creationId xmlns:a16="http://schemas.microsoft.com/office/drawing/2014/main" id="{2EBFDFAD-5972-4D32-95B6-B83541402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2" name="Freeform: Shape 78">
              <a:extLst>
                <a:ext uri="{FF2B5EF4-FFF2-40B4-BE49-F238E27FC236}">
                  <a16:creationId xmlns:a16="http://schemas.microsoft.com/office/drawing/2014/main" id="{3FF07EAE-ECD8-4E35-A499-2154A6C72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3" name="Freeform: Shape 80">
              <a:extLst>
                <a:ext uri="{FF2B5EF4-FFF2-40B4-BE49-F238E27FC236}">
                  <a16:creationId xmlns:a16="http://schemas.microsoft.com/office/drawing/2014/main" id="{C0946A23-869B-4BE7-B4A0-D2EFEAECC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Freeform: Shape 81">
              <a:extLst>
                <a:ext uri="{FF2B5EF4-FFF2-40B4-BE49-F238E27FC236}">
                  <a16:creationId xmlns:a16="http://schemas.microsoft.com/office/drawing/2014/main" id="{3E44984F-3B80-4A2F-AA06-63B9E903D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5" name="Freeform: Shape 82">
              <a:extLst>
                <a:ext uri="{FF2B5EF4-FFF2-40B4-BE49-F238E27FC236}">
                  <a16:creationId xmlns:a16="http://schemas.microsoft.com/office/drawing/2014/main" id="{5E0E72EF-9B90-4D49-BD56-4A287A02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6" name="Freeform: Shape 83">
              <a:extLst>
                <a:ext uri="{FF2B5EF4-FFF2-40B4-BE49-F238E27FC236}">
                  <a16:creationId xmlns:a16="http://schemas.microsoft.com/office/drawing/2014/main" id="{AB07E712-3574-400F-BC7F-79E5425D3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Freeform: Shape 84">
              <a:extLst>
                <a:ext uri="{FF2B5EF4-FFF2-40B4-BE49-F238E27FC236}">
                  <a16:creationId xmlns:a16="http://schemas.microsoft.com/office/drawing/2014/main" id="{26461034-A268-4A79-B2DA-BF4BFCCE0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8" name="Freeform: Shape 85">
              <a:extLst>
                <a:ext uri="{FF2B5EF4-FFF2-40B4-BE49-F238E27FC236}">
                  <a16:creationId xmlns:a16="http://schemas.microsoft.com/office/drawing/2014/main" id="{F53DE5C3-A947-46DF-85FD-B35016E75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9" name="Freeform: Shape 86">
              <a:extLst>
                <a:ext uri="{FF2B5EF4-FFF2-40B4-BE49-F238E27FC236}">
                  <a16:creationId xmlns:a16="http://schemas.microsoft.com/office/drawing/2014/main" id="{F32B5B4E-FF6C-47B3-BD6E-336E22B26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Freeform: Shape 87">
              <a:extLst>
                <a:ext uri="{FF2B5EF4-FFF2-40B4-BE49-F238E27FC236}">
                  <a16:creationId xmlns:a16="http://schemas.microsoft.com/office/drawing/2014/main" id="{22DDE36D-82C5-4582-95A7-CACA5E7E9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1" name="Freeform: Shape 88">
              <a:extLst>
                <a:ext uri="{FF2B5EF4-FFF2-40B4-BE49-F238E27FC236}">
                  <a16:creationId xmlns:a16="http://schemas.microsoft.com/office/drawing/2014/main" id="{E0F2417C-CCF0-4673-B92E-6E35A102D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EA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2" name="Freeform: Shape 89">
              <a:extLst>
                <a:ext uri="{FF2B5EF4-FFF2-40B4-BE49-F238E27FC236}">
                  <a16:creationId xmlns:a16="http://schemas.microsoft.com/office/drawing/2014/main" id="{6D323850-9EBC-40E1-83B6-F37B9677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Freeform: Shape 90">
              <a:extLst>
                <a:ext uri="{FF2B5EF4-FFF2-40B4-BE49-F238E27FC236}">
                  <a16:creationId xmlns:a16="http://schemas.microsoft.com/office/drawing/2014/main" id="{35A3E563-A9D9-4A5E-B348-8AC9F38C8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4" name="Freeform: Shape 91">
              <a:extLst>
                <a:ext uri="{FF2B5EF4-FFF2-40B4-BE49-F238E27FC236}">
                  <a16:creationId xmlns:a16="http://schemas.microsoft.com/office/drawing/2014/main" id="{48602694-2870-428C-805B-97F8945E9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5" name="Freeform: Shape 92">
              <a:extLst>
                <a:ext uri="{FF2B5EF4-FFF2-40B4-BE49-F238E27FC236}">
                  <a16:creationId xmlns:a16="http://schemas.microsoft.com/office/drawing/2014/main" id="{6ADE884B-22F0-435F-9177-A59E0B4FC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Freeform: Shape 93">
              <a:extLst>
                <a:ext uri="{FF2B5EF4-FFF2-40B4-BE49-F238E27FC236}">
                  <a16:creationId xmlns:a16="http://schemas.microsoft.com/office/drawing/2014/main" id="{DEC39E73-3F71-42FF-83A3-B8E3E2724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7" name="Freeform: Shape 94">
              <a:extLst>
                <a:ext uri="{FF2B5EF4-FFF2-40B4-BE49-F238E27FC236}">
                  <a16:creationId xmlns:a16="http://schemas.microsoft.com/office/drawing/2014/main" id="{EFBCC1A8-473C-48E8-B7DD-2E64C950D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8" name="Freeform: Shape 95">
              <a:extLst>
                <a:ext uri="{FF2B5EF4-FFF2-40B4-BE49-F238E27FC236}">
                  <a16:creationId xmlns:a16="http://schemas.microsoft.com/office/drawing/2014/main" id="{1906625F-0C82-4F51-A210-24C86150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Freeform: Shape 96">
              <a:extLst>
                <a:ext uri="{FF2B5EF4-FFF2-40B4-BE49-F238E27FC236}">
                  <a16:creationId xmlns:a16="http://schemas.microsoft.com/office/drawing/2014/main" id="{0C7E76BD-4CC6-4C82-A9F5-6D84726BD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0" name="Freeform: Shape 97">
              <a:extLst>
                <a:ext uri="{FF2B5EF4-FFF2-40B4-BE49-F238E27FC236}">
                  <a16:creationId xmlns:a16="http://schemas.microsoft.com/office/drawing/2014/main" id="{F2A269CC-39A1-4042-9474-22B32087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1" name="Freeform: Shape 98">
              <a:extLst>
                <a:ext uri="{FF2B5EF4-FFF2-40B4-BE49-F238E27FC236}">
                  <a16:creationId xmlns:a16="http://schemas.microsoft.com/office/drawing/2014/main" id="{A18F2FE1-B40A-4D6E-ACAA-A46A2B5FD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Freeform: Shape 99">
              <a:extLst>
                <a:ext uri="{FF2B5EF4-FFF2-40B4-BE49-F238E27FC236}">
                  <a16:creationId xmlns:a16="http://schemas.microsoft.com/office/drawing/2014/main" id="{8710BEB5-63BC-41B8-8350-2310E2149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6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3" name="Freeform: Shape 100">
              <a:extLst>
                <a:ext uri="{FF2B5EF4-FFF2-40B4-BE49-F238E27FC236}">
                  <a16:creationId xmlns:a16="http://schemas.microsoft.com/office/drawing/2014/main" id="{D4912E0C-AAC4-461C-BC2B-216C6FC6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4" name="Freeform: Shape 101">
              <a:extLst>
                <a:ext uri="{FF2B5EF4-FFF2-40B4-BE49-F238E27FC236}">
                  <a16:creationId xmlns:a16="http://schemas.microsoft.com/office/drawing/2014/main" id="{2391317E-FD77-468B-A463-900034C7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Freeform: Shape 102">
              <a:extLst>
                <a:ext uri="{FF2B5EF4-FFF2-40B4-BE49-F238E27FC236}">
                  <a16:creationId xmlns:a16="http://schemas.microsoft.com/office/drawing/2014/main" id="{8E2A0AE8-8A00-4D98-8A17-CEFEC2165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6" name="Freeform: Shape 103">
              <a:extLst>
                <a:ext uri="{FF2B5EF4-FFF2-40B4-BE49-F238E27FC236}">
                  <a16:creationId xmlns:a16="http://schemas.microsoft.com/office/drawing/2014/main" id="{76F273C6-CAC8-4E07-8AB5-52A9D32C3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7" name="Freeform: Shape 104">
              <a:extLst>
                <a:ext uri="{FF2B5EF4-FFF2-40B4-BE49-F238E27FC236}">
                  <a16:creationId xmlns:a16="http://schemas.microsoft.com/office/drawing/2014/main" id="{4F592594-1EBF-423C-A971-79F5D17C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Freeform: Shape 105">
              <a:extLst>
                <a:ext uri="{FF2B5EF4-FFF2-40B4-BE49-F238E27FC236}">
                  <a16:creationId xmlns:a16="http://schemas.microsoft.com/office/drawing/2014/main" id="{9A26A736-9B0D-4121-9CB1-1AD7D7599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Freeform: Shape 106">
              <a:extLst>
                <a:ext uri="{FF2B5EF4-FFF2-40B4-BE49-F238E27FC236}">
                  <a16:creationId xmlns:a16="http://schemas.microsoft.com/office/drawing/2014/main" id="{EC32C7D1-A0A9-4449-BE11-11CF805AA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0" name="Freeform: Shape 107">
              <a:extLst>
                <a:ext uri="{FF2B5EF4-FFF2-40B4-BE49-F238E27FC236}">
                  <a16:creationId xmlns:a16="http://schemas.microsoft.com/office/drawing/2014/main" id="{9E9D4EED-FADC-4018-AFAE-6C0FA852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1" name="Freeform: Shape 108">
              <a:extLst>
                <a:ext uri="{FF2B5EF4-FFF2-40B4-BE49-F238E27FC236}">
                  <a16:creationId xmlns:a16="http://schemas.microsoft.com/office/drawing/2014/main" id="{987AA62B-CF43-44A7-8956-CCD5CB4BA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2" name="Freeform: Shape 109">
              <a:extLst>
                <a:ext uri="{FF2B5EF4-FFF2-40B4-BE49-F238E27FC236}">
                  <a16:creationId xmlns:a16="http://schemas.microsoft.com/office/drawing/2014/main" id="{4097D7F8-3EAD-4823-94A7-5BC1B76F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Freeform: Shape 110">
              <a:extLst>
                <a:ext uri="{FF2B5EF4-FFF2-40B4-BE49-F238E27FC236}">
                  <a16:creationId xmlns:a16="http://schemas.microsoft.com/office/drawing/2014/main" id="{E384AF3B-06FF-4BB8-A100-5A6DA8B9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Freeform: Shape 111">
              <a:extLst>
                <a:ext uri="{FF2B5EF4-FFF2-40B4-BE49-F238E27FC236}">
                  <a16:creationId xmlns:a16="http://schemas.microsoft.com/office/drawing/2014/main" id="{F8C153E3-1523-44D0-A180-F2845F975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5" name="Freeform: Shape 112">
              <a:extLst>
                <a:ext uri="{FF2B5EF4-FFF2-40B4-BE49-F238E27FC236}">
                  <a16:creationId xmlns:a16="http://schemas.microsoft.com/office/drawing/2014/main" id="{826FC511-74F1-4E12-807C-AD24ADF06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8F8D55F-6529-3253-25F2-2F3D4A03D95D}"/>
              </a:ext>
            </a:extLst>
          </p:cNvPr>
          <p:cNvSpPr/>
          <p:nvPr/>
        </p:nvSpPr>
        <p:spPr>
          <a:xfrm>
            <a:off x="3016011" y="3463967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CEB8FD-F41C-8D7B-2A2D-86ACFC3E3739}"/>
              </a:ext>
            </a:extLst>
          </p:cNvPr>
          <p:cNvCxnSpPr/>
          <p:nvPr/>
        </p:nvCxnSpPr>
        <p:spPr>
          <a:xfrm flipH="1">
            <a:off x="3158438" y="3601899"/>
            <a:ext cx="650" cy="1583486"/>
          </a:xfrm>
          <a:prstGeom prst="line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A802314-100C-C43D-942C-58ED988D530A}"/>
              </a:ext>
            </a:extLst>
          </p:cNvPr>
          <p:cNvSpPr/>
          <p:nvPr/>
        </p:nvSpPr>
        <p:spPr>
          <a:xfrm>
            <a:off x="3073278" y="4789514"/>
            <a:ext cx="79174" cy="3958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411EF2-DE48-DBFA-192E-69BFB9941CFC}"/>
              </a:ext>
            </a:extLst>
          </p:cNvPr>
          <p:cNvSpPr txBox="1"/>
          <p:nvPr/>
        </p:nvSpPr>
        <p:spPr>
          <a:xfrm>
            <a:off x="782264" y="5275756"/>
            <a:ext cx="85236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办培训班</a:t>
            </a:r>
            <a:endParaRPr lang="en-US" altLang="zh-CN" sz="1200" b="1" spc="24" dirty="0">
              <a:solidFill>
                <a:srgbClr val="002060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衔接辅导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D2A2C28-9BE0-6F62-A32E-3E05CC8A8988}"/>
              </a:ext>
            </a:extLst>
          </p:cNvPr>
          <p:cNvSpPr/>
          <p:nvPr/>
        </p:nvSpPr>
        <p:spPr>
          <a:xfrm>
            <a:off x="1058725" y="3447159"/>
            <a:ext cx="318477" cy="318477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C02D928-1888-8C13-3A9C-5C0D365F3639}"/>
              </a:ext>
            </a:extLst>
          </p:cNvPr>
          <p:cNvCxnSpPr/>
          <p:nvPr/>
        </p:nvCxnSpPr>
        <p:spPr>
          <a:xfrm flipH="1">
            <a:off x="1201152" y="3585091"/>
            <a:ext cx="650" cy="1583486"/>
          </a:xfrm>
          <a:prstGeom prst="line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518EB4A8-B826-614E-D8F5-66480EB7A42F}"/>
              </a:ext>
            </a:extLst>
          </p:cNvPr>
          <p:cNvSpPr/>
          <p:nvPr/>
        </p:nvSpPr>
        <p:spPr>
          <a:xfrm>
            <a:off x="1115992" y="4772706"/>
            <a:ext cx="79174" cy="3958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11D1E00-2630-CF35-E352-099826038F61}"/>
              </a:ext>
            </a:extLst>
          </p:cNvPr>
          <p:cNvSpPr txBox="1"/>
          <p:nvPr/>
        </p:nvSpPr>
        <p:spPr>
          <a:xfrm>
            <a:off x="2040700" y="5280800"/>
            <a:ext cx="3656891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1200" b="1" spc="24" dirty="0">
                <a:solidFill>
                  <a:srgbClr val="002060"/>
                </a:solidFill>
                <a:cs typeface="+mn-ea"/>
                <a:sym typeface="+mn-lt"/>
              </a:rPr>
              <a:t>组乐队，开轰趴馆</a:t>
            </a:r>
          </a:p>
        </p:txBody>
      </p:sp>
    </p:spTree>
    <p:extLst>
      <p:ext uri="{BB962C8B-B14F-4D97-AF65-F5344CB8AC3E}">
        <p14:creationId xmlns:p14="http://schemas.microsoft.com/office/powerpoint/2010/main" val="24274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BE2E23E-08A3-670D-4590-C4E237807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63" y="2289504"/>
            <a:ext cx="3914723" cy="2901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FEB60-2038-FA19-4F15-FCBDB8589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3" y="1847833"/>
            <a:ext cx="2298018" cy="46898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3EFC56-BF63-EB7A-EE2A-B085FA3BAD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40" y="1241059"/>
            <a:ext cx="3914723" cy="26106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0600BC-C2CE-F266-6096-D413D9564B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6" y="3909877"/>
            <a:ext cx="3454182" cy="2560412"/>
          </a:xfrm>
          <a:prstGeom prst="rect">
            <a:avLst/>
          </a:prstGeom>
        </p:spPr>
      </p:pic>
      <p:sp>
        <p:nvSpPr>
          <p:cNvPr id="30" name="文本框 22">
            <a:extLst>
              <a:ext uri="{FF2B5EF4-FFF2-40B4-BE49-F238E27FC236}">
                <a16:creationId xmlns:a16="http://schemas.microsoft.com/office/drawing/2014/main" id="{DC6AFB6A-03CE-E630-8229-5A52C9EE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" y="473413"/>
            <a:ext cx="3014752" cy="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ts val="3810"/>
              </a:lnSpc>
            </a:pPr>
            <a:r>
              <a:rPr lang="en-US" altLang="zh-CN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1.1</a:t>
            </a:r>
            <a:r>
              <a:rPr lang="zh-CN" altLang="en-US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团队</a:t>
            </a:r>
            <a:endParaRPr lang="zh-CN" altLang="zh-CN" sz="2963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3265A3-5BDA-C24A-368F-206F16C79192}"/>
              </a:ext>
            </a:extLst>
          </p:cNvPr>
          <p:cNvSpPr txBox="1"/>
          <p:nvPr/>
        </p:nvSpPr>
        <p:spPr>
          <a:xfrm>
            <a:off x="759565" y="473413"/>
            <a:ext cx="14180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认识团队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8F4245-55C3-2353-F84F-3EDD2AA1C5C3}"/>
              </a:ext>
            </a:extLst>
          </p:cNvPr>
          <p:cNvSpPr txBox="1"/>
          <p:nvPr/>
        </p:nvSpPr>
        <p:spPr>
          <a:xfrm>
            <a:off x="759564" y="473412"/>
            <a:ext cx="40198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选些有壁垒的事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E0D264-897E-20E4-12D8-C3EB9F3AC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3" y="1927411"/>
            <a:ext cx="5022153" cy="37666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587359-EFF8-2DA8-7C91-F9A91A1A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33" y="3902696"/>
            <a:ext cx="3112908" cy="2075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F772E5-99C3-6A48-C837-C470FD9D4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712" y="3902696"/>
            <a:ext cx="3112908" cy="2075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C0C191-47DD-A116-6DE0-A81A847D5B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32" y="1590849"/>
            <a:ext cx="3112907" cy="21158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E9B036-3FC0-5358-3892-704501A7D0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52" y="1590849"/>
            <a:ext cx="3171228" cy="21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22">
            <a:extLst>
              <a:ext uri="{FF2B5EF4-FFF2-40B4-BE49-F238E27FC236}">
                <a16:creationId xmlns:a16="http://schemas.microsoft.com/office/drawing/2014/main" id="{8B8C0DFB-1727-41A3-BA42-9D6479B4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" y="473413"/>
            <a:ext cx="3014752" cy="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ts val="3810"/>
              </a:lnSpc>
            </a:pPr>
            <a:r>
              <a:rPr lang="en-US" altLang="zh-CN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1.3</a:t>
            </a:r>
            <a:r>
              <a:rPr lang="zh-CN" altLang="en-US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创业准备</a:t>
            </a:r>
            <a:endParaRPr lang="zh-CN" altLang="zh-CN" sz="2963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16" name="内容占位符 3" descr="1">
            <a:extLst>
              <a:ext uri="{FF2B5EF4-FFF2-40B4-BE49-F238E27FC236}">
                <a16:creationId xmlns:a16="http://schemas.microsoft.com/office/drawing/2014/main" id="{0EFB62C6-421F-21C4-9345-669EA9B8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547" y="935281"/>
            <a:ext cx="4754040" cy="2677234"/>
          </a:xfrm>
          <a:prstGeom prst="rect">
            <a:avLst/>
          </a:prstGeom>
        </p:spPr>
      </p:pic>
      <p:pic>
        <p:nvPicPr>
          <p:cNvPr id="17" name="图片 16" descr="3">
            <a:extLst>
              <a:ext uri="{FF2B5EF4-FFF2-40B4-BE49-F238E27FC236}">
                <a16:creationId xmlns:a16="http://schemas.microsoft.com/office/drawing/2014/main" id="{09CDCC0F-2C1B-CB97-43E1-7126583F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26" y="4958081"/>
            <a:ext cx="4794885" cy="1575435"/>
          </a:xfrm>
          <a:prstGeom prst="rect">
            <a:avLst/>
          </a:prstGeom>
        </p:spPr>
      </p:pic>
      <p:sp>
        <p:nvSpPr>
          <p:cNvPr id="18" name="下箭头 5">
            <a:extLst>
              <a:ext uri="{FF2B5EF4-FFF2-40B4-BE49-F238E27FC236}">
                <a16:creationId xmlns:a16="http://schemas.microsoft.com/office/drawing/2014/main" id="{92E43C6F-9AC5-21B5-3097-66B4AA66FC5B}"/>
              </a:ext>
            </a:extLst>
          </p:cNvPr>
          <p:cNvSpPr/>
          <p:nvPr/>
        </p:nvSpPr>
        <p:spPr>
          <a:xfrm>
            <a:off x="6118226" y="3612515"/>
            <a:ext cx="908685" cy="1225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A0CE3-4E07-9FAB-6FFD-15DF7D6DE002}"/>
              </a:ext>
            </a:extLst>
          </p:cNvPr>
          <p:cNvSpPr txBox="1"/>
          <p:nvPr/>
        </p:nvSpPr>
        <p:spPr>
          <a:xfrm>
            <a:off x="759564" y="473412"/>
            <a:ext cx="40198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吸纳优秀的人进入团队</a:t>
            </a:r>
          </a:p>
        </p:txBody>
      </p:sp>
    </p:spTree>
    <p:extLst>
      <p:ext uri="{BB962C8B-B14F-4D97-AF65-F5344CB8AC3E}">
        <p14:creationId xmlns:p14="http://schemas.microsoft.com/office/powerpoint/2010/main" val="29143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22">
            <a:extLst>
              <a:ext uri="{FF2B5EF4-FFF2-40B4-BE49-F238E27FC236}">
                <a16:creationId xmlns:a16="http://schemas.microsoft.com/office/drawing/2014/main" id="{8B8C0DFB-1727-41A3-BA42-9D6479B4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" y="473413"/>
            <a:ext cx="3014752" cy="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ts val="3810"/>
              </a:lnSpc>
            </a:pPr>
            <a:r>
              <a:rPr lang="en-US" altLang="zh-CN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1.4</a:t>
            </a:r>
            <a:r>
              <a:rPr lang="zh-CN" altLang="en-US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创业想法</a:t>
            </a:r>
            <a:endParaRPr lang="zh-CN" altLang="zh-CN" sz="2963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FA6450-5CDA-013D-39A6-36ADAD7A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72" y="1795110"/>
            <a:ext cx="5826274" cy="32677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D3E8D5-56A7-E866-77D8-A74675D497C6}"/>
              </a:ext>
            </a:extLst>
          </p:cNvPr>
          <p:cNvSpPr txBox="1"/>
          <p:nvPr/>
        </p:nvSpPr>
        <p:spPr>
          <a:xfrm>
            <a:off x="759564" y="473411"/>
            <a:ext cx="87615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选个有意思的事儿，从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MVP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做起</a:t>
            </a:r>
          </a:p>
        </p:txBody>
      </p:sp>
    </p:spTree>
    <p:extLst>
      <p:ext uri="{BB962C8B-B14F-4D97-AF65-F5344CB8AC3E}">
        <p14:creationId xmlns:p14="http://schemas.microsoft.com/office/powerpoint/2010/main" val="1920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22">
            <a:extLst>
              <a:ext uri="{FF2B5EF4-FFF2-40B4-BE49-F238E27FC236}">
                <a16:creationId xmlns:a16="http://schemas.microsoft.com/office/drawing/2014/main" id="{8B8C0DFB-1727-41A3-BA42-9D6479B4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" y="473413"/>
            <a:ext cx="3014752" cy="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ts val="3810"/>
              </a:lnSpc>
            </a:pPr>
            <a:r>
              <a:rPr lang="en-US" altLang="zh-CN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1.4</a:t>
            </a:r>
            <a:r>
              <a:rPr lang="zh-CN" altLang="en-US" sz="2963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创业想法</a:t>
            </a:r>
            <a:endParaRPr lang="zh-CN" altLang="zh-CN" sz="2963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D3E8D5-56A7-E866-77D8-A74675D497C6}"/>
              </a:ext>
            </a:extLst>
          </p:cNvPr>
          <p:cNvSpPr txBox="1"/>
          <p:nvPr/>
        </p:nvSpPr>
        <p:spPr>
          <a:xfrm>
            <a:off x="759564" y="473411"/>
            <a:ext cx="87615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选个有意思的事儿，从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MVP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做起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DA4125-66DF-6A47-4084-5F5F9BE3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28" y="1640891"/>
            <a:ext cx="6481694" cy="35762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222C67-55CF-2EB0-3E0D-5D5C8AD82A59}"/>
              </a:ext>
            </a:extLst>
          </p:cNvPr>
          <p:cNvSpPr txBox="1"/>
          <p:nvPr/>
        </p:nvSpPr>
        <p:spPr>
          <a:xfrm>
            <a:off x="8838376" y="2124061"/>
            <a:ext cx="2094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纸电融合交互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AF7C3C52-C1BC-7A79-44B2-C91D3CD6B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1370" y="2670667"/>
            <a:ext cx="2705209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1pPr>
            <a:lvl2pPr indent="-284163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虚实结合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投影辅助显示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一键翻译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一键笔记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一键百科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</p:txBody>
      </p:sp>
      <p:sp>
        <p:nvSpPr>
          <p:cNvPr id="7" name="圆角矩形 22">
            <a:extLst>
              <a:ext uri="{FF2B5EF4-FFF2-40B4-BE49-F238E27FC236}">
                <a16:creationId xmlns:a16="http://schemas.microsoft.com/office/drawing/2014/main" id="{B21879B3-B1AD-649C-EEDB-9C1D0A5AA020}"/>
              </a:ext>
            </a:extLst>
          </p:cNvPr>
          <p:cNvSpPr/>
          <p:nvPr/>
        </p:nvSpPr>
        <p:spPr>
          <a:xfrm>
            <a:off x="8950644" y="2563514"/>
            <a:ext cx="612000" cy="36000"/>
          </a:xfrm>
          <a:prstGeom prst="roundRect">
            <a:avLst>
              <a:gd name="adj" fmla="val 50000"/>
            </a:avLst>
          </a:prstGeom>
          <a:solidFill>
            <a:srgbClr val="005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2005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0763FB01-397F-3437-73B9-8B2CD4EB4129}"/>
              </a:ext>
            </a:extLst>
          </p:cNvPr>
          <p:cNvSpPr txBox="1"/>
          <p:nvPr/>
        </p:nvSpPr>
        <p:spPr>
          <a:xfrm>
            <a:off x="7743842" y="3041528"/>
            <a:ext cx="2094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激烈的讨论</a:t>
            </a:r>
          </a:p>
        </p:txBody>
      </p:sp>
      <p:sp>
        <p:nvSpPr>
          <p:cNvPr id="40" name="文本框 16">
            <a:extLst>
              <a:ext uri="{FF2B5EF4-FFF2-40B4-BE49-F238E27FC236}">
                <a16:creationId xmlns:a16="http://schemas.microsoft.com/office/drawing/2014/main" id="{28264E3C-CCE8-6146-145C-5F96BD65F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836" y="3588134"/>
            <a:ext cx="3790766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1pPr>
            <a:lvl2pPr indent="-284163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深造的机会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就业的压力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对未来的不确定和迷茫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对产品的执着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</p:txBody>
      </p:sp>
      <p:sp>
        <p:nvSpPr>
          <p:cNvPr id="41" name="圆角矩形 22">
            <a:extLst>
              <a:ext uri="{FF2B5EF4-FFF2-40B4-BE49-F238E27FC236}">
                <a16:creationId xmlns:a16="http://schemas.microsoft.com/office/drawing/2014/main" id="{F258E292-0A14-D39A-46E5-1B541308E9A4}"/>
              </a:ext>
            </a:extLst>
          </p:cNvPr>
          <p:cNvSpPr/>
          <p:nvPr/>
        </p:nvSpPr>
        <p:spPr>
          <a:xfrm>
            <a:off x="7856110" y="3480981"/>
            <a:ext cx="612000" cy="36000"/>
          </a:xfrm>
          <a:prstGeom prst="roundRect">
            <a:avLst>
              <a:gd name="adj" fmla="val 50000"/>
            </a:avLst>
          </a:prstGeom>
          <a:solidFill>
            <a:srgbClr val="005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55251-9C17-3F11-301A-3E3FA149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59" y="1411737"/>
            <a:ext cx="3979141" cy="4307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8C586D-FE04-DB32-C23A-14B55E42AE05}"/>
              </a:ext>
            </a:extLst>
          </p:cNvPr>
          <p:cNvSpPr txBox="1"/>
          <p:nvPr/>
        </p:nvSpPr>
        <p:spPr>
          <a:xfrm>
            <a:off x="7743842" y="1075519"/>
            <a:ext cx="2094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质疑</a:t>
            </a: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575EE37B-7EA0-79CB-9BB2-1B850AB0B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836" y="1622125"/>
            <a:ext cx="3790766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1pPr>
            <a:lvl2pPr indent="-284163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 charset="-122"/>
                <a:cs typeface="微软雅黑" charset="-122"/>
              </a:defRPr>
            </a:lvl9pPr>
          </a:lstStyle>
          <a:p>
            <a:pPr marL="0" lvl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上一波学生创业成功的很少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学生团队不稳定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  <a:p>
            <a:pPr marL="0"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Extralight" charset="-122"/>
                <a:ea typeface="Lantinghei SC Extralight" charset="-122"/>
                <a:cs typeface="Lantinghei SC Extralight" charset="-122"/>
                <a:sym typeface="+mn-ea" charset="0"/>
              </a:rPr>
              <a:t>学生团队做不了科技创业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Lantinghei SC Extralight" charset="-122"/>
              <a:ea typeface="Lantinghei SC Extralight" charset="-122"/>
              <a:cs typeface="Lantinghei SC Extralight" charset="-122"/>
              <a:sym typeface="+mn-ea" charset="0"/>
            </a:endParaRPr>
          </a:p>
        </p:txBody>
      </p:sp>
      <p:sp>
        <p:nvSpPr>
          <p:cNvPr id="10" name="圆角矩形 22">
            <a:extLst>
              <a:ext uri="{FF2B5EF4-FFF2-40B4-BE49-F238E27FC236}">
                <a16:creationId xmlns:a16="http://schemas.microsoft.com/office/drawing/2014/main" id="{E9D4A0B6-071F-7A98-EE0B-961C56F68E60}"/>
              </a:ext>
            </a:extLst>
          </p:cNvPr>
          <p:cNvSpPr/>
          <p:nvPr/>
        </p:nvSpPr>
        <p:spPr>
          <a:xfrm>
            <a:off x="7856110" y="1514972"/>
            <a:ext cx="612000" cy="36000"/>
          </a:xfrm>
          <a:prstGeom prst="roundRect">
            <a:avLst>
              <a:gd name="adj" fmla="val 50000"/>
            </a:avLst>
          </a:prstGeom>
          <a:solidFill>
            <a:srgbClr val="005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FD0586-3B73-FDFA-8D23-72E1AB8003E9}"/>
              </a:ext>
            </a:extLst>
          </p:cNvPr>
          <p:cNvSpPr txBox="1"/>
          <p:nvPr/>
        </p:nvSpPr>
        <p:spPr>
          <a:xfrm>
            <a:off x="759564" y="473412"/>
            <a:ext cx="6810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902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资源不足？用好学校、导师的资源</a:t>
            </a:r>
          </a:p>
        </p:txBody>
      </p:sp>
    </p:spTree>
    <p:extLst>
      <p:ext uri="{BB962C8B-B14F-4D97-AF65-F5344CB8AC3E}">
        <p14:creationId xmlns:p14="http://schemas.microsoft.com/office/powerpoint/2010/main" val="1270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Q4ODQwNThiYTg4YTBlNDhkZDRmNGNiNWM5NWE1Y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1670</Words>
  <Application>Microsoft Office PowerPoint</Application>
  <PresentationFormat>宽屏</PresentationFormat>
  <Paragraphs>125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Lantinghei SC Extralight</vt:lpstr>
      <vt:lpstr>等线</vt:lpstr>
      <vt:lpstr>楷体</vt:lpstr>
      <vt:lpstr>宋体</vt:lpstr>
      <vt:lpstr>微软雅黑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冯翀</dc:creator>
  <cp:lastModifiedBy>冯 翀</cp:lastModifiedBy>
  <cp:revision>85</cp:revision>
  <dcterms:created xsi:type="dcterms:W3CDTF">2022-08-30T03:07:24Z</dcterms:created>
  <dcterms:modified xsi:type="dcterms:W3CDTF">2023-03-21T09:28:41Z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ED4DFCFFA57C449B8BBDD4202EB41726</vt:lpwstr>
  </property>
  <property fmtid="{D5CDD505-2E9C-101B-9397-08002B2CF9AE}" pid="3" name="KSOProductBuildVer">
    <vt:lpwstr>2052-11.1.0.12313</vt:lpwstr>
  </property>
</Properties>
</file>